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87" r:id="rId2"/>
    <p:sldId id="257" r:id="rId3"/>
    <p:sldId id="261" r:id="rId4"/>
    <p:sldId id="258" r:id="rId5"/>
    <p:sldId id="262" r:id="rId6"/>
    <p:sldId id="263" r:id="rId7"/>
    <p:sldId id="264"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86" r:id="rId22"/>
    <p:sldId id="281"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FF6F61"/>
    <a:srgbClr val="5C3A91"/>
    <a:srgbClr val="232A37"/>
    <a:srgbClr val="1C112D"/>
    <a:srgbClr val="161C27"/>
    <a:srgbClr val="98FF98"/>
    <a:srgbClr val="008080"/>
    <a:srgbClr val="513187"/>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91" d="100"/>
          <a:sy n="91" d="100"/>
        </p:scale>
        <p:origin x="394" y="53"/>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42427581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4D5C6F-F0C9-4543-8652-057074492B98}" type="datetimeFigureOut">
              <a:rPr lang="en-IN" smtClean="0"/>
              <a:t>29-03-2024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197250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2412872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Aptos" panose="020B0004020202020204" pitchFamily="34" charset="0"/>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Aptos" panose="020B0004020202020204" pitchFamily="34" charset="0"/>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3086689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1351749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Aptos" panose="020B0004020202020204" pitchFamily="34" charset="0"/>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Aptos" panose="020B0004020202020204" pitchFamily="34" charset="0"/>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3571989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1462857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268031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234325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normAutofit/>
          </a:bodyPr>
          <a:lstStyle>
            <a:lvl1pPr>
              <a:defRPr sz="4400"/>
            </a:lvl1pPr>
          </a:lstStyle>
          <a:p>
            <a:r>
              <a:rPr lang="en-US" dirty="0"/>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1164620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D5C6F-F0C9-4543-8652-057074492B98}" type="datetimeFigureOut">
              <a:rPr lang="en-IN" smtClean="0"/>
              <a:t>29-03-2024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371659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4D5C6F-F0C9-4543-8652-057074492B98}" type="datetimeFigureOut">
              <a:rPr lang="en-IN" smtClean="0"/>
              <a:t>29-03-2024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426709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4D5C6F-F0C9-4543-8652-057074492B98}" type="datetimeFigureOut">
              <a:rPr lang="en-IN" smtClean="0"/>
              <a:t>29-03-2024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90986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4D5C6F-F0C9-4543-8652-057074492B98}" type="datetimeFigureOut">
              <a:rPr lang="en-IN" smtClean="0"/>
              <a:t>29-03-2024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378689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04D5C6F-F0C9-4543-8652-057074492B98}" type="datetimeFigureOut">
              <a:rPr lang="en-IN" smtClean="0"/>
              <a:t>29-03-2024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164578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4D5C6F-F0C9-4543-8652-057074492B98}" type="datetimeFigureOut">
              <a:rPr lang="en-IN" smtClean="0"/>
              <a:t>29-03-2024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58070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4D5C6F-F0C9-4543-8652-057074492B98}" type="datetimeFigureOut">
              <a:rPr lang="en-IN" smtClean="0"/>
              <a:t>29-03-2024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79457-88CB-4934-B12B-6E2BDD507F99}" type="slidenum">
              <a:rPr lang="en-IN" smtClean="0"/>
              <a:t>‹#›</a:t>
            </a:fld>
            <a:endParaRPr lang="en-IN"/>
          </a:p>
        </p:txBody>
      </p:sp>
    </p:spTree>
    <p:extLst>
      <p:ext uri="{BB962C8B-B14F-4D97-AF65-F5344CB8AC3E}">
        <p14:creationId xmlns:p14="http://schemas.microsoft.com/office/powerpoint/2010/main" val="36334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Aptos" panose="020B0004020202020204" pitchFamily="34" charset="0"/>
              </a:defRPr>
            </a:lvl1pPr>
          </a:lstStyle>
          <a:p>
            <a:fld id="{504D5C6F-F0C9-4543-8652-057074492B98}" type="datetimeFigureOut">
              <a:rPr lang="en-IN" smtClean="0"/>
              <a:pPr/>
              <a:t>29-03-2024</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Aptos" panose="020B0004020202020204" pitchFamily="34" charset="0"/>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Aptos" panose="020B0004020202020204" pitchFamily="34" charset="0"/>
              </a:defRPr>
            </a:lvl1pPr>
          </a:lstStyle>
          <a:p>
            <a:fld id="{E8479457-88CB-4934-B12B-6E2BDD507F99}" type="slidenum">
              <a:rPr lang="en-IN" smtClean="0"/>
              <a:pPr/>
              <a:t>‹#›</a:t>
            </a:fld>
            <a:endParaRPr lang="en-IN" dirty="0"/>
          </a:p>
        </p:txBody>
      </p:sp>
    </p:spTree>
    <p:extLst>
      <p:ext uri="{BB962C8B-B14F-4D97-AF65-F5344CB8AC3E}">
        <p14:creationId xmlns:p14="http://schemas.microsoft.com/office/powerpoint/2010/main" val="371986924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Aptos" panose="020B00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Aptos" panose="020B0004020202020204" pitchFamily="34" charset="0"/>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Aptos" panose="020B0004020202020204" pitchFamily="34" charset="0"/>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Aptos" panose="020B0004020202020204" pitchFamily="34" charset="0"/>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Aptos" panose="020B0004020202020204" pitchFamily="34" charset="0"/>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Aptos" panose="020B0004020202020204" pitchFamily="34" charset="0"/>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1643022-2E3C-3BBF-0A0B-C2DA9B963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3D6EAA-59E9-6D40-13CB-4F3FE0866BB8}"/>
              </a:ext>
            </a:extLst>
          </p:cNvPr>
          <p:cNvSpPr txBox="1"/>
          <p:nvPr/>
        </p:nvSpPr>
        <p:spPr>
          <a:xfrm>
            <a:off x="1744909" y="1478364"/>
            <a:ext cx="8548383" cy="830997"/>
          </a:xfrm>
          <a:prstGeom prst="rect">
            <a:avLst/>
          </a:prstGeom>
          <a:noFill/>
        </p:spPr>
        <p:txBody>
          <a:bodyPr wrap="square">
            <a:spAutoFit/>
          </a:bodyPr>
          <a:lstStyle/>
          <a:p>
            <a:pPr algn="ctr"/>
            <a:r>
              <a:rPr lang="en-US" sz="4800" b="1" dirty="0">
                <a:latin typeface="Aptos" panose="020B0004020202020204" pitchFamily="34" charset="0"/>
              </a:rPr>
              <a:t>Hotel Reservation Analysis</a:t>
            </a:r>
            <a:endParaRPr lang="en-US" sz="4800" dirty="0">
              <a:latin typeface="Aptos" panose="020B0004020202020204" pitchFamily="34" charset="0"/>
            </a:endParaRPr>
          </a:p>
        </p:txBody>
      </p:sp>
      <p:sp>
        <p:nvSpPr>
          <p:cNvPr id="7" name="TextBox 6">
            <a:extLst>
              <a:ext uri="{FF2B5EF4-FFF2-40B4-BE49-F238E27FC236}">
                <a16:creationId xmlns:a16="http://schemas.microsoft.com/office/drawing/2014/main" id="{69FAA5AE-9505-93EE-0D06-25678D437493}"/>
              </a:ext>
            </a:extLst>
          </p:cNvPr>
          <p:cNvSpPr txBox="1"/>
          <p:nvPr/>
        </p:nvSpPr>
        <p:spPr>
          <a:xfrm>
            <a:off x="7105475" y="6069056"/>
            <a:ext cx="3584721" cy="646331"/>
          </a:xfrm>
          <a:prstGeom prst="rect">
            <a:avLst/>
          </a:prstGeom>
          <a:noFill/>
        </p:spPr>
        <p:txBody>
          <a:bodyPr wrap="square">
            <a:spAutoFit/>
          </a:bodyPr>
          <a:lstStyle/>
          <a:p>
            <a:r>
              <a:rPr lang="en-IN" b="1" dirty="0">
                <a:solidFill>
                  <a:schemeClr val="accent6">
                    <a:lumMod val="60000"/>
                    <a:lumOff val="40000"/>
                  </a:schemeClr>
                </a:solidFill>
                <a:latin typeface="Aptos" panose="020B0004020202020204" pitchFamily="34" charset="0"/>
              </a:rPr>
              <a:t>Presented By Ashish Mishra</a:t>
            </a:r>
          </a:p>
          <a:p>
            <a:r>
              <a:rPr lang="en-US" dirty="0" err="1">
                <a:solidFill>
                  <a:schemeClr val="accent6">
                    <a:lumMod val="60000"/>
                    <a:lumOff val="40000"/>
                  </a:schemeClr>
                </a:solidFill>
                <a:latin typeface="Aptos" panose="020B0004020202020204" pitchFamily="34" charset="0"/>
              </a:rPr>
              <a:t>M</a:t>
            </a:r>
            <a:r>
              <a:rPr lang="en-US" b="0" i="0" dirty="0" err="1">
                <a:solidFill>
                  <a:schemeClr val="accent6">
                    <a:lumMod val="60000"/>
                    <a:lumOff val="40000"/>
                  </a:schemeClr>
                </a:solidFill>
                <a:effectLst/>
                <a:latin typeface="Aptos" panose="020B0004020202020204" pitchFamily="34" charset="0"/>
              </a:rPr>
              <a:t>entorness</a:t>
            </a:r>
            <a:r>
              <a:rPr lang="en-US" b="0" i="0" dirty="0">
                <a:solidFill>
                  <a:schemeClr val="accent6">
                    <a:lumMod val="60000"/>
                    <a:lumOff val="40000"/>
                  </a:schemeClr>
                </a:solidFill>
                <a:effectLst/>
                <a:latin typeface="Aptos" panose="020B0004020202020204" pitchFamily="34" charset="0"/>
              </a:rPr>
              <a:t> Batch: MIP-DA-04</a:t>
            </a:r>
            <a:endParaRPr lang="en-IN" b="1" dirty="0">
              <a:solidFill>
                <a:schemeClr val="accent6">
                  <a:lumMod val="60000"/>
                  <a:lumOff val="40000"/>
                </a:schemeClr>
              </a:solidFill>
              <a:latin typeface="Aptos" panose="020B0004020202020204" pitchFamily="34" charset="0"/>
            </a:endParaRPr>
          </a:p>
        </p:txBody>
      </p:sp>
      <p:pic>
        <p:nvPicPr>
          <p:cNvPr id="3" name="Picture 2">
            <a:extLst>
              <a:ext uri="{FF2B5EF4-FFF2-40B4-BE49-F238E27FC236}">
                <a16:creationId xmlns:a16="http://schemas.microsoft.com/office/drawing/2014/main" id="{4652605B-3762-767D-A1C6-AD5FF37D3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68" y="-129526"/>
            <a:ext cx="1543573" cy="1312374"/>
          </a:xfrm>
          <a:prstGeom prst="rect">
            <a:avLst/>
          </a:prstGeom>
        </p:spPr>
      </p:pic>
    </p:spTree>
    <p:extLst>
      <p:ext uri="{BB962C8B-B14F-4D97-AF65-F5344CB8AC3E}">
        <p14:creationId xmlns:p14="http://schemas.microsoft.com/office/powerpoint/2010/main" val="22159249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6" presetClass="exit" presetSubtype="32" fill="hold" nodeType="withEffect">
                                  <p:stCondLst>
                                    <p:cond delay="0"/>
                                  </p:stCondLst>
                                  <p:childTnLst>
                                    <p:animEffect transition="out" filter="circle(out)">
                                      <p:cBhvr>
                                        <p:cTn id="9" dur="2000"/>
                                        <p:tgtEl>
                                          <p:spTgt spid="7">
                                            <p:txEl>
                                              <p:pRg st="0" end="0"/>
                                            </p:txEl>
                                          </p:spTgt>
                                        </p:tgtEl>
                                      </p:cBhvr>
                                    </p:animEffect>
                                    <p:set>
                                      <p:cBhvr>
                                        <p:cTn id="10" dur="1" fill="hold">
                                          <p:stCondLst>
                                            <p:cond delay="1999"/>
                                          </p:stCondLst>
                                        </p:cTn>
                                        <p:tgtEl>
                                          <p:spTgt spid="7">
                                            <p:txEl>
                                              <p:pRg st="0" end="0"/>
                                            </p:txEl>
                                          </p:spTgt>
                                        </p:tgtEl>
                                        <p:attrNameLst>
                                          <p:attrName>style.visibility</p:attrName>
                                        </p:attrNameLst>
                                      </p:cBhvr>
                                      <p:to>
                                        <p:strVal val="hidden"/>
                                      </p:to>
                                    </p:set>
                                  </p:childTnLst>
                                </p:cTn>
                              </p:par>
                              <p:par>
                                <p:cTn id="11" presetID="6" presetClass="exit" presetSubtype="32" fill="hold" nodeType="withEffect">
                                  <p:stCondLst>
                                    <p:cond delay="0"/>
                                  </p:stCondLst>
                                  <p:childTnLst>
                                    <p:animEffect transition="out" filter="circle(out)">
                                      <p:cBhvr>
                                        <p:cTn id="12" dur="2000"/>
                                        <p:tgtEl>
                                          <p:spTgt spid="7">
                                            <p:txEl>
                                              <p:pRg st="1" end="1"/>
                                            </p:txEl>
                                          </p:spTgt>
                                        </p:tgtEl>
                                      </p:cBhvr>
                                    </p:animEffect>
                                    <p:set>
                                      <p:cBhvr>
                                        <p:cTn id="13" dur="1" fill="hold">
                                          <p:stCondLst>
                                            <p:cond delay="1999"/>
                                          </p:stCondLst>
                                        </p:cTn>
                                        <p:tgtEl>
                                          <p:spTgt spid="7">
                                            <p:txEl>
                                              <p:pRg st="1" end="1"/>
                                            </p:txEl>
                                          </p:spTgt>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75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27252" y="1972548"/>
            <a:ext cx="9494748" cy="75272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#Query6:</a:t>
            </a:r>
          </a:p>
          <a:p>
            <a:pPr defTabSz="777240">
              <a:spcAft>
                <a:spcPts val="600"/>
              </a:spcAft>
            </a:pPr>
            <a:r>
              <a:rPr lang="en-US" sz="2400" dirty="0">
                <a:solidFill>
                  <a:schemeClr val="accent6">
                    <a:lumMod val="60000"/>
                    <a:lumOff val="40000"/>
                  </a:schemeClr>
                </a:solidFill>
                <a:latin typeface="Aptos" panose="020B0004020202020204" pitchFamily="34" charset="0"/>
              </a:rPr>
              <a:t>How do guest reservations vary between weekend and weekday nights?</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23544" y="5171410"/>
            <a:ext cx="8546599" cy="923330"/>
          </a:xfrm>
          <a:prstGeom prst="rect">
            <a:avLst/>
          </a:prstGeom>
          <a:solidFill>
            <a:schemeClr val="tx1">
              <a:lumMod val="5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br>
              <a:rPr lang="en-US" dirty="0">
                <a:latin typeface="Aptos" panose="020B0004020202020204" pitchFamily="34" charset="0"/>
              </a:rPr>
            </a:br>
            <a:r>
              <a:rPr lang="en-US" b="0" i="0" dirty="0">
                <a:solidFill>
                  <a:srgbClr val="ECECEC"/>
                </a:solidFill>
                <a:effectLst/>
                <a:latin typeface="Söhne"/>
              </a:rPr>
              <a:t>There is higher number of reservations for weekday nights (656)</a:t>
            </a:r>
            <a:r>
              <a:rPr lang="en-US" dirty="0">
                <a:solidFill>
                  <a:srgbClr val="ECECEC"/>
                </a:solidFill>
                <a:latin typeface="Söhne"/>
              </a:rPr>
              <a:t> as</a:t>
            </a:r>
            <a:r>
              <a:rPr lang="en-US" b="0" i="0" dirty="0">
                <a:solidFill>
                  <a:srgbClr val="ECECEC"/>
                </a:solidFill>
                <a:effectLst/>
                <a:latin typeface="Söhne"/>
              </a:rPr>
              <a:t> compared to weekend nights (383) that suggests a guest preference for staying during weekdays.</a:t>
            </a:r>
          </a:p>
        </p:txBody>
      </p:sp>
      <p:pic>
        <p:nvPicPr>
          <p:cNvPr id="3" name="Picture 2" descr="A screenshot of a computer&#10;&#10;Description automatically generated">
            <a:extLst>
              <a:ext uri="{FF2B5EF4-FFF2-40B4-BE49-F238E27FC236}">
                <a16:creationId xmlns:a16="http://schemas.microsoft.com/office/drawing/2014/main" id="{ECCABBBC-FE14-0A50-D06C-F21E08B0433D}"/>
              </a:ext>
            </a:extLst>
          </p:cNvPr>
          <p:cNvPicPr>
            <a:picLocks noChangeAspect="1"/>
          </p:cNvPicPr>
          <p:nvPr/>
        </p:nvPicPr>
        <p:blipFill rotWithShape="1">
          <a:blip r:embed="rId2">
            <a:extLst>
              <a:ext uri="{28A0092B-C50C-407E-A947-70E740481C1C}">
                <a14:useLocalDpi xmlns:a14="http://schemas.microsoft.com/office/drawing/2010/main" val="0"/>
              </a:ext>
            </a:extLst>
          </a:blip>
          <a:srcRect l="21333" t="30357" r="50000" b="58667"/>
          <a:stretch/>
        </p:blipFill>
        <p:spPr>
          <a:xfrm>
            <a:off x="1523544" y="2924984"/>
            <a:ext cx="4105653" cy="884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3A71FBDF-5F28-8324-7242-597E683D483E}"/>
              </a:ext>
            </a:extLst>
          </p:cNvPr>
          <p:cNvPicPr>
            <a:picLocks noChangeAspect="1"/>
          </p:cNvPicPr>
          <p:nvPr/>
        </p:nvPicPr>
        <p:blipFill rotWithShape="1">
          <a:blip r:embed="rId2">
            <a:extLst>
              <a:ext uri="{28A0092B-C50C-407E-A947-70E740481C1C}">
                <a14:useLocalDpi xmlns:a14="http://schemas.microsoft.com/office/drawing/2010/main" val="0"/>
              </a:ext>
            </a:extLst>
          </a:blip>
          <a:srcRect l="16250" t="50837" r="65417" b="39739"/>
          <a:stretch/>
        </p:blipFill>
        <p:spPr>
          <a:xfrm>
            <a:off x="1523544" y="4014527"/>
            <a:ext cx="2611576" cy="6463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descr="A screenshot of a computer&#10;&#10;Description automatically generated">
            <a:extLst>
              <a:ext uri="{FF2B5EF4-FFF2-40B4-BE49-F238E27FC236}">
                <a16:creationId xmlns:a16="http://schemas.microsoft.com/office/drawing/2014/main" id="{1085429D-C242-7169-4A8D-5863E7004440}"/>
              </a:ext>
            </a:extLst>
          </p:cNvPr>
          <p:cNvPicPr>
            <a:picLocks noChangeAspect="1"/>
          </p:cNvPicPr>
          <p:nvPr/>
        </p:nvPicPr>
        <p:blipFill rotWithShape="1">
          <a:blip r:embed="rId3">
            <a:extLst>
              <a:ext uri="{28A0092B-C50C-407E-A947-70E740481C1C}">
                <a14:useLocalDpi xmlns:a14="http://schemas.microsoft.com/office/drawing/2010/main" val="0"/>
              </a:ext>
            </a:extLst>
          </a:blip>
          <a:srcRect l="16584" t="52036" r="60749" b="39738"/>
          <a:stretch/>
        </p:blipFill>
        <p:spPr>
          <a:xfrm>
            <a:off x="6174626" y="4096686"/>
            <a:ext cx="2763520" cy="5641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screenshot of a computer&#10;&#10;Description automatically generated">
            <a:extLst>
              <a:ext uri="{FF2B5EF4-FFF2-40B4-BE49-F238E27FC236}">
                <a16:creationId xmlns:a16="http://schemas.microsoft.com/office/drawing/2014/main" id="{27B35B8C-2ABA-3E0D-A902-99FBC0F75693}"/>
              </a:ext>
            </a:extLst>
          </p:cNvPr>
          <p:cNvPicPr>
            <a:picLocks noChangeAspect="1"/>
          </p:cNvPicPr>
          <p:nvPr/>
        </p:nvPicPr>
        <p:blipFill rotWithShape="1">
          <a:blip r:embed="rId3">
            <a:extLst>
              <a:ext uri="{28A0092B-C50C-407E-A947-70E740481C1C}">
                <a14:useLocalDpi xmlns:a14="http://schemas.microsoft.com/office/drawing/2010/main" val="0"/>
              </a:ext>
            </a:extLst>
          </a:blip>
          <a:srcRect l="19966" t="28681" r="48083" b="57984"/>
          <a:stretch/>
        </p:blipFill>
        <p:spPr>
          <a:xfrm>
            <a:off x="6174626" y="2894702"/>
            <a:ext cx="3895517" cy="914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84825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27252" y="1972548"/>
            <a:ext cx="9494748" cy="75272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#Query7:</a:t>
            </a:r>
          </a:p>
          <a:p>
            <a:pPr defTabSz="777240">
              <a:spcAft>
                <a:spcPts val="600"/>
              </a:spcAft>
            </a:pPr>
            <a:r>
              <a:rPr lang="en-US" sz="2400" dirty="0">
                <a:solidFill>
                  <a:schemeClr val="accent6">
                    <a:lumMod val="60000"/>
                    <a:lumOff val="40000"/>
                  </a:schemeClr>
                </a:solidFill>
                <a:latin typeface="Aptos" panose="020B0004020202020204" pitchFamily="34" charset="0"/>
              </a:rPr>
              <a:t>What is the highest, lowest, and average lead time for reservations?</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23544" y="5384806"/>
            <a:ext cx="8291575" cy="1200329"/>
          </a:xfrm>
          <a:prstGeom prst="rect">
            <a:avLst/>
          </a:prstGeom>
          <a:solidFill>
            <a:schemeClr val="tx1">
              <a:lumMod val="5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br>
              <a:rPr lang="en-US" dirty="0">
                <a:latin typeface="Aptos" panose="020B0004020202020204" pitchFamily="34" charset="0"/>
              </a:rPr>
            </a:br>
            <a:r>
              <a:rPr lang="en-US" b="0" i="0" dirty="0">
                <a:solidFill>
                  <a:srgbClr val="ECECEC"/>
                </a:solidFill>
                <a:effectLst/>
                <a:latin typeface="Söhne"/>
              </a:rPr>
              <a:t>The range of lead times, from 0 to 443 days, suggests diverse booking behaviors among guests. Some prefer last-minute reservations, while others plan well in advance. On average, the reservations have a lead time of 83.30 days.</a:t>
            </a:r>
            <a:endParaRPr lang="en-US" dirty="0">
              <a:solidFill>
                <a:schemeClr val="bg1"/>
              </a:solidFill>
              <a:latin typeface="Aptos" panose="020B00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B54A47CC-B2ED-250A-F402-82CCFCA94089}"/>
              </a:ext>
            </a:extLst>
          </p:cNvPr>
          <p:cNvPicPr>
            <a:picLocks noChangeAspect="1"/>
          </p:cNvPicPr>
          <p:nvPr/>
        </p:nvPicPr>
        <p:blipFill rotWithShape="1">
          <a:blip r:embed="rId2">
            <a:extLst>
              <a:ext uri="{28A0092B-C50C-407E-A947-70E740481C1C}">
                <a14:useLocalDpi xmlns:a14="http://schemas.microsoft.com/office/drawing/2010/main" val="0"/>
              </a:ext>
            </a:extLst>
          </a:blip>
          <a:srcRect l="20894" t="26667" r="31581" b="67222"/>
          <a:stretch/>
        </p:blipFill>
        <p:spPr>
          <a:xfrm>
            <a:off x="1523544" y="2869023"/>
            <a:ext cx="5794311" cy="4190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screenshot of a computer&#10;&#10;Description automatically generated">
            <a:extLst>
              <a:ext uri="{FF2B5EF4-FFF2-40B4-BE49-F238E27FC236}">
                <a16:creationId xmlns:a16="http://schemas.microsoft.com/office/drawing/2014/main" id="{230A3DE3-A0D8-73D6-1BD0-BD8FE8AF8A77}"/>
              </a:ext>
            </a:extLst>
          </p:cNvPr>
          <p:cNvPicPr>
            <a:picLocks noChangeAspect="1"/>
          </p:cNvPicPr>
          <p:nvPr/>
        </p:nvPicPr>
        <p:blipFill rotWithShape="1">
          <a:blip r:embed="rId3">
            <a:extLst>
              <a:ext uri="{28A0092B-C50C-407E-A947-70E740481C1C}">
                <a14:useLocalDpi xmlns:a14="http://schemas.microsoft.com/office/drawing/2010/main" val="0"/>
              </a:ext>
            </a:extLst>
          </a:blip>
          <a:srcRect l="17679" t="52054" r="60510" b="39739"/>
          <a:stretch/>
        </p:blipFill>
        <p:spPr>
          <a:xfrm>
            <a:off x="7432975" y="3569904"/>
            <a:ext cx="2659226" cy="5628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descr="A screenshot of a computer&#10;&#10;Description automatically generated">
            <a:extLst>
              <a:ext uri="{FF2B5EF4-FFF2-40B4-BE49-F238E27FC236}">
                <a16:creationId xmlns:a16="http://schemas.microsoft.com/office/drawing/2014/main" id="{A62D073C-6838-F9B8-1D53-87F0AFF4DF06}"/>
              </a:ext>
            </a:extLst>
          </p:cNvPr>
          <p:cNvPicPr>
            <a:picLocks noChangeAspect="1"/>
          </p:cNvPicPr>
          <p:nvPr/>
        </p:nvPicPr>
        <p:blipFill rotWithShape="1">
          <a:blip r:embed="rId4">
            <a:extLst>
              <a:ext uri="{28A0092B-C50C-407E-A947-70E740481C1C}">
                <a14:useLocalDpi xmlns:a14="http://schemas.microsoft.com/office/drawing/2010/main" val="0"/>
              </a:ext>
            </a:extLst>
          </a:blip>
          <a:srcRect l="20281" t="45331" r="54540" b="47945"/>
          <a:stretch/>
        </p:blipFill>
        <p:spPr>
          <a:xfrm>
            <a:off x="1523544" y="3967381"/>
            <a:ext cx="3069772" cy="46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A screenshot of a computer&#10;&#10;Description automatically generated">
            <a:extLst>
              <a:ext uri="{FF2B5EF4-FFF2-40B4-BE49-F238E27FC236}">
                <a16:creationId xmlns:a16="http://schemas.microsoft.com/office/drawing/2014/main" id="{C7960279-1B3B-D686-957B-6B9BC787DFC9}"/>
              </a:ext>
            </a:extLst>
          </p:cNvPr>
          <p:cNvPicPr>
            <a:picLocks noChangeAspect="1"/>
          </p:cNvPicPr>
          <p:nvPr/>
        </p:nvPicPr>
        <p:blipFill rotWithShape="1">
          <a:blip r:embed="rId4">
            <a:extLst>
              <a:ext uri="{28A0092B-C50C-407E-A947-70E740481C1C}">
                <a14:useLocalDpi xmlns:a14="http://schemas.microsoft.com/office/drawing/2010/main" val="0"/>
              </a:ext>
            </a:extLst>
          </a:blip>
          <a:srcRect l="17602" t="64898" r="71607" b="26803"/>
          <a:stretch/>
        </p:blipFill>
        <p:spPr>
          <a:xfrm>
            <a:off x="4780383" y="4559288"/>
            <a:ext cx="1315617" cy="5691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199164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45913" y="1581313"/>
            <a:ext cx="9494748" cy="966591"/>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#Query8:</a:t>
            </a:r>
          </a:p>
          <a:p>
            <a:pPr defTabSz="777240">
              <a:spcAft>
                <a:spcPts val="600"/>
              </a:spcAft>
            </a:pPr>
            <a:r>
              <a:rPr lang="en-US" sz="2400" dirty="0">
                <a:solidFill>
                  <a:schemeClr val="accent6">
                    <a:lumMod val="60000"/>
                    <a:lumOff val="40000"/>
                  </a:schemeClr>
                </a:solidFill>
                <a:latin typeface="Aptos" panose="020B0004020202020204" pitchFamily="34" charset="0"/>
              </a:rPr>
              <a:t>What is the distribution of market segments for guests making same-day reservations versus those with long lead times (443 days)?</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23544" y="5567331"/>
            <a:ext cx="8274797" cy="923330"/>
          </a:xfrm>
          <a:prstGeom prst="rect">
            <a:avLst/>
          </a:prstGeom>
          <a:solidFill>
            <a:schemeClr val="tx1">
              <a:lumMod val="5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b="0" i="0" dirty="0">
                <a:solidFill>
                  <a:srgbClr val="ECECEC"/>
                </a:solidFill>
                <a:effectLst/>
                <a:latin typeface="Söhne"/>
              </a:rPr>
              <a:t>Urgent last-minute bookings (same-day arrivals) are most common among guests from online, corporate, and offline market segments.</a:t>
            </a:r>
          </a:p>
        </p:txBody>
      </p:sp>
      <p:pic>
        <p:nvPicPr>
          <p:cNvPr id="3" name="Picture 2">
            <a:extLst>
              <a:ext uri="{FF2B5EF4-FFF2-40B4-BE49-F238E27FC236}">
                <a16:creationId xmlns:a16="http://schemas.microsoft.com/office/drawing/2014/main" id="{98978127-02A4-C900-5676-F0CCF640C61C}"/>
              </a:ext>
            </a:extLst>
          </p:cNvPr>
          <p:cNvPicPr>
            <a:picLocks noChangeAspect="1"/>
          </p:cNvPicPr>
          <p:nvPr/>
        </p:nvPicPr>
        <p:blipFill rotWithShape="1">
          <a:blip r:embed="rId2">
            <a:extLst>
              <a:ext uri="{28A0092B-C50C-407E-A947-70E740481C1C}">
                <a14:useLocalDpi xmlns:a14="http://schemas.microsoft.com/office/drawing/2010/main" val="0"/>
              </a:ext>
            </a:extLst>
          </a:blip>
          <a:srcRect l="20664" t="35782" r="31505" b="48370"/>
          <a:stretch/>
        </p:blipFill>
        <p:spPr>
          <a:xfrm>
            <a:off x="1523544" y="2910068"/>
            <a:ext cx="4572456" cy="1086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screenshot of a computer&#10;&#10;Description automatically generated">
            <a:extLst>
              <a:ext uri="{FF2B5EF4-FFF2-40B4-BE49-F238E27FC236}">
                <a16:creationId xmlns:a16="http://schemas.microsoft.com/office/drawing/2014/main" id="{C46A74F5-E3A9-F9A7-659E-B72C122EB540}"/>
              </a:ext>
            </a:extLst>
          </p:cNvPr>
          <p:cNvPicPr>
            <a:picLocks noChangeAspect="1"/>
          </p:cNvPicPr>
          <p:nvPr/>
        </p:nvPicPr>
        <p:blipFill rotWithShape="1">
          <a:blip r:embed="rId3">
            <a:extLst>
              <a:ext uri="{28A0092B-C50C-407E-A947-70E740481C1C}">
                <a14:useLocalDpi xmlns:a14="http://schemas.microsoft.com/office/drawing/2010/main" val="0"/>
              </a:ext>
            </a:extLst>
          </a:blip>
          <a:srcRect l="17526" t="65170" r="56683" b="17328"/>
          <a:stretch/>
        </p:blipFill>
        <p:spPr>
          <a:xfrm>
            <a:off x="1523544" y="4346293"/>
            <a:ext cx="2738063" cy="8716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screenshot of a computer&#10;&#10;Description automatically generated">
            <a:extLst>
              <a:ext uri="{FF2B5EF4-FFF2-40B4-BE49-F238E27FC236}">
                <a16:creationId xmlns:a16="http://schemas.microsoft.com/office/drawing/2014/main" id="{F03D6360-A06C-A66F-5B3E-45B9A644394C}"/>
              </a:ext>
            </a:extLst>
          </p:cNvPr>
          <p:cNvPicPr>
            <a:picLocks noChangeAspect="1"/>
          </p:cNvPicPr>
          <p:nvPr/>
        </p:nvPicPr>
        <p:blipFill rotWithShape="1">
          <a:blip r:embed="rId4">
            <a:extLst>
              <a:ext uri="{28A0092B-C50C-407E-A947-70E740481C1C}">
                <a14:useLocalDpi xmlns:a14="http://schemas.microsoft.com/office/drawing/2010/main" val="0"/>
              </a:ext>
            </a:extLst>
          </a:blip>
          <a:srcRect l="20969" t="41920" r="31199" b="41736"/>
          <a:stretch/>
        </p:blipFill>
        <p:spPr>
          <a:xfrm>
            <a:off x="6226658" y="2910068"/>
            <a:ext cx="4572456" cy="11208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A screenshot of a computer&#10;&#10;Description automatically generated">
            <a:extLst>
              <a:ext uri="{FF2B5EF4-FFF2-40B4-BE49-F238E27FC236}">
                <a16:creationId xmlns:a16="http://schemas.microsoft.com/office/drawing/2014/main" id="{0BA40249-815A-1C0D-8124-D4CE3EAEBCE4}"/>
              </a:ext>
            </a:extLst>
          </p:cNvPr>
          <p:cNvPicPr>
            <a:picLocks noChangeAspect="1"/>
          </p:cNvPicPr>
          <p:nvPr/>
        </p:nvPicPr>
        <p:blipFill rotWithShape="1">
          <a:blip r:embed="rId4">
            <a:extLst>
              <a:ext uri="{28A0092B-C50C-407E-A947-70E740481C1C}">
                <a14:useLocalDpi xmlns:a14="http://schemas.microsoft.com/office/drawing/2010/main" val="0"/>
              </a:ext>
            </a:extLst>
          </a:blip>
          <a:srcRect l="17526" t="64626" r="56683" b="26530"/>
          <a:stretch/>
        </p:blipFill>
        <p:spPr>
          <a:xfrm>
            <a:off x="6226658" y="4393117"/>
            <a:ext cx="3144417" cy="6064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153408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64574" y="2000300"/>
            <a:ext cx="9494748" cy="966591"/>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#Query9:</a:t>
            </a:r>
          </a:p>
          <a:p>
            <a:pPr defTabSz="777240">
              <a:spcAft>
                <a:spcPts val="600"/>
              </a:spcAft>
            </a:pPr>
            <a:r>
              <a:rPr lang="en-US" sz="2400" dirty="0">
                <a:solidFill>
                  <a:schemeClr val="accent6">
                    <a:lumMod val="60000"/>
                    <a:lumOff val="40000"/>
                  </a:schemeClr>
                </a:solidFill>
                <a:latin typeface="Aptos" panose="020B0004020202020204" pitchFamily="34" charset="0"/>
              </a:rPr>
              <a:t>What is the most common market segment type for reservations</a:t>
            </a:r>
            <a:r>
              <a:rPr lang="en-US" sz="2000" dirty="0">
                <a:solidFill>
                  <a:schemeClr val="bg1"/>
                </a:solidFill>
                <a:latin typeface="Aptos" panose="020B0004020202020204" pitchFamily="34" charset="0"/>
              </a:rPr>
              <a:t>?</a:t>
            </a:r>
            <a:endParaRPr lang="en-IN" sz="20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99973" y="5256940"/>
            <a:ext cx="8483594" cy="923330"/>
          </a:xfrm>
          <a:prstGeom prst="rect">
            <a:avLst/>
          </a:prstGeom>
          <a:solidFill>
            <a:schemeClr val="tx1">
              <a:lumMod val="5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b="0" i="0" dirty="0">
                <a:solidFill>
                  <a:srgbClr val="ECECEC"/>
                </a:solidFill>
                <a:effectLst/>
                <a:latin typeface="Söhne"/>
              </a:rPr>
              <a:t>The online market segment is the most popular choice among guests , showcasing a clear preference for online reservations.</a:t>
            </a:r>
          </a:p>
        </p:txBody>
      </p:sp>
      <p:pic>
        <p:nvPicPr>
          <p:cNvPr id="5" name="Picture 4" descr="A screenshot of a computer&#10;&#10;Description automatically generated">
            <a:extLst>
              <a:ext uri="{FF2B5EF4-FFF2-40B4-BE49-F238E27FC236}">
                <a16:creationId xmlns:a16="http://schemas.microsoft.com/office/drawing/2014/main" id="{D2213720-63D3-2247-D5F2-4C897FB25568}"/>
              </a:ext>
            </a:extLst>
          </p:cNvPr>
          <p:cNvPicPr>
            <a:picLocks noChangeAspect="1"/>
          </p:cNvPicPr>
          <p:nvPr/>
        </p:nvPicPr>
        <p:blipFill rotWithShape="1">
          <a:blip r:embed="rId2">
            <a:extLst>
              <a:ext uri="{28A0092B-C50C-407E-A947-70E740481C1C}">
                <a14:useLocalDpi xmlns:a14="http://schemas.microsoft.com/office/drawing/2010/main" val="0"/>
              </a:ext>
            </a:extLst>
          </a:blip>
          <a:srcRect l="20741" t="41769" r="34183" b="46258"/>
          <a:stretch/>
        </p:blipFill>
        <p:spPr>
          <a:xfrm>
            <a:off x="1599973" y="3049131"/>
            <a:ext cx="5495731" cy="821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78199459-AD6A-7E0F-42BE-D961491EAF42}"/>
              </a:ext>
            </a:extLst>
          </p:cNvPr>
          <p:cNvPicPr>
            <a:picLocks noChangeAspect="1"/>
          </p:cNvPicPr>
          <p:nvPr/>
        </p:nvPicPr>
        <p:blipFill rotWithShape="1">
          <a:blip r:embed="rId2">
            <a:extLst>
              <a:ext uri="{28A0092B-C50C-407E-A947-70E740481C1C}">
                <a14:useLocalDpi xmlns:a14="http://schemas.microsoft.com/office/drawing/2010/main" val="0"/>
              </a:ext>
            </a:extLst>
          </a:blip>
          <a:srcRect l="17526" t="70027" r="52781" b="21466"/>
          <a:stretch/>
        </p:blipFill>
        <p:spPr>
          <a:xfrm>
            <a:off x="1599973" y="4214849"/>
            <a:ext cx="3620278" cy="6064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965208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79823" y="1636996"/>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#Query10:</a:t>
            </a:r>
          </a:p>
          <a:p>
            <a:pPr defTabSz="777240">
              <a:spcAft>
                <a:spcPts val="600"/>
              </a:spcAft>
            </a:pPr>
            <a:r>
              <a:rPr lang="en-US" sz="2400" dirty="0">
                <a:solidFill>
                  <a:schemeClr val="accent6">
                    <a:lumMod val="60000"/>
                    <a:lumOff val="40000"/>
                  </a:schemeClr>
                </a:solidFill>
                <a:latin typeface="Aptos" panose="020B0004020202020204" pitchFamily="34" charset="0"/>
              </a:rPr>
              <a:t> What is the total number of confirmed reservations, and what percentage of reservations have a "Confirmed" booking status?</a:t>
            </a:r>
          </a:p>
        </p:txBody>
      </p:sp>
      <p:sp>
        <p:nvSpPr>
          <p:cNvPr id="13" name="TextBox 12">
            <a:extLst>
              <a:ext uri="{FF2B5EF4-FFF2-40B4-BE49-F238E27FC236}">
                <a16:creationId xmlns:a16="http://schemas.microsoft.com/office/drawing/2014/main" id="{878A69F2-AA6E-DCAE-3350-00562DCC3E2D}"/>
              </a:ext>
            </a:extLst>
          </p:cNvPr>
          <p:cNvSpPr txBox="1"/>
          <p:nvPr/>
        </p:nvSpPr>
        <p:spPr>
          <a:xfrm>
            <a:off x="1664426" y="5729372"/>
            <a:ext cx="7571853"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Out of 700 reservations, 493 are confirmed, indicating a success rate of approximately 70.43%. This suggests a high rate of successful reservations.</a:t>
            </a:r>
          </a:p>
        </p:txBody>
      </p:sp>
      <p:pic>
        <p:nvPicPr>
          <p:cNvPr id="3" name="Picture 2" descr="A screenshot of a computer&#10;&#10;Description automatically generated">
            <a:extLst>
              <a:ext uri="{FF2B5EF4-FFF2-40B4-BE49-F238E27FC236}">
                <a16:creationId xmlns:a16="http://schemas.microsoft.com/office/drawing/2014/main" id="{1238BF22-E8E5-DBE9-58AF-C6860CFFAE29}"/>
              </a:ext>
            </a:extLst>
          </p:cNvPr>
          <p:cNvPicPr>
            <a:picLocks noChangeAspect="1"/>
          </p:cNvPicPr>
          <p:nvPr/>
        </p:nvPicPr>
        <p:blipFill rotWithShape="1">
          <a:blip r:embed="rId2">
            <a:extLst>
              <a:ext uri="{28A0092B-C50C-407E-A947-70E740481C1C}">
                <a14:useLocalDpi xmlns:a14="http://schemas.microsoft.com/office/drawing/2010/main" val="0"/>
              </a:ext>
            </a:extLst>
          </a:blip>
          <a:srcRect l="20357" t="29254" r="43827" b="62041"/>
          <a:stretch/>
        </p:blipFill>
        <p:spPr>
          <a:xfrm>
            <a:off x="1664426" y="3073822"/>
            <a:ext cx="4366727" cy="596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a:extLst>
              <a:ext uri="{FF2B5EF4-FFF2-40B4-BE49-F238E27FC236}">
                <a16:creationId xmlns:a16="http://schemas.microsoft.com/office/drawing/2014/main" id="{BC104CF3-2E1A-11C6-A9AA-C97829516523}"/>
              </a:ext>
            </a:extLst>
          </p:cNvPr>
          <p:cNvPicPr>
            <a:picLocks noChangeAspect="1"/>
          </p:cNvPicPr>
          <p:nvPr/>
        </p:nvPicPr>
        <p:blipFill rotWithShape="1">
          <a:blip r:embed="rId3">
            <a:extLst>
              <a:ext uri="{28A0092B-C50C-407E-A947-70E740481C1C}">
                <a14:useLocalDpi xmlns:a14="http://schemas.microsoft.com/office/drawing/2010/main" val="0"/>
              </a:ext>
            </a:extLst>
          </a:blip>
          <a:srcRect l="17526" t="69796" r="67168" b="21499"/>
          <a:stretch/>
        </p:blipFill>
        <p:spPr>
          <a:xfrm>
            <a:off x="6731377" y="3107932"/>
            <a:ext cx="1866123" cy="5969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A4FEB347-B807-C84A-37B7-524D5FC986D5}"/>
              </a:ext>
            </a:extLst>
          </p:cNvPr>
          <p:cNvPicPr>
            <a:picLocks noChangeAspect="1"/>
          </p:cNvPicPr>
          <p:nvPr/>
        </p:nvPicPr>
        <p:blipFill rotWithShape="1">
          <a:blip r:embed="rId2">
            <a:extLst>
              <a:ext uri="{28A0092B-C50C-407E-A947-70E740481C1C}">
                <a14:useLocalDpi xmlns:a14="http://schemas.microsoft.com/office/drawing/2010/main" val="0"/>
              </a:ext>
            </a:extLst>
          </a:blip>
          <a:srcRect l="20204" t="39244" r="1919" b="51331"/>
          <a:stretch/>
        </p:blipFill>
        <p:spPr>
          <a:xfrm>
            <a:off x="1664426" y="3945933"/>
            <a:ext cx="9494748" cy="646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A screenshot of a computer&#10;&#10;Description automatically generated">
            <a:extLst>
              <a:ext uri="{FF2B5EF4-FFF2-40B4-BE49-F238E27FC236}">
                <a16:creationId xmlns:a16="http://schemas.microsoft.com/office/drawing/2014/main" id="{FB52C5C6-BA8B-3349-90A5-3D883440044F}"/>
              </a:ext>
            </a:extLst>
          </p:cNvPr>
          <p:cNvPicPr>
            <a:picLocks noChangeAspect="1"/>
          </p:cNvPicPr>
          <p:nvPr/>
        </p:nvPicPr>
        <p:blipFill rotWithShape="1">
          <a:blip r:embed="rId2">
            <a:extLst>
              <a:ext uri="{28A0092B-C50C-407E-A947-70E740481C1C}">
                <a14:useLocalDpi xmlns:a14="http://schemas.microsoft.com/office/drawing/2010/main" val="0"/>
              </a:ext>
            </a:extLst>
          </a:blip>
          <a:srcRect l="17602" t="69914" r="64260" b="21381"/>
          <a:stretch/>
        </p:blipFill>
        <p:spPr>
          <a:xfrm>
            <a:off x="1664426" y="4750444"/>
            <a:ext cx="2211356" cy="596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68389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#Query11:</a:t>
            </a:r>
          </a:p>
          <a:p>
            <a:pPr defTabSz="777240">
              <a:spcAft>
                <a:spcPts val="600"/>
              </a:spcAft>
            </a:pPr>
            <a:r>
              <a:rPr lang="en-US" sz="2400" dirty="0">
                <a:solidFill>
                  <a:schemeClr val="accent6">
                    <a:lumMod val="60000"/>
                    <a:lumOff val="40000"/>
                  </a:schemeClr>
                </a:solidFill>
                <a:latin typeface="Aptos" panose="020B0004020202020204" pitchFamily="34" charset="0"/>
              </a:rPr>
              <a:t>What is the total number of adults and children across all reservations?</a:t>
            </a:r>
          </a:p>
          <a:p>
            <a:pPr defTabSz="777240">
              <a:spcAft>
                <a:spcPts val="600"/>
              </a:spcAft>
            </a:pPr>
            <a:endParaRPr lang="en-US" sz="20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664426" y="4810489"/>
            <a:ext cx="8033247"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The majority of reservations, totaling 1,316, involve adult guests, while a smaller number, 69, include children. This highlights the hotel's primary appeal to adult.</a:t>
            </a:r>
          </a:p>
        </p:txBody>
      </p:sp>
      <p:pic>
        <p:nvPicPr>
          <p:cNvPr id="5" name="Picture 4" descr="A screenshot of a computer&#10;&#10;Description automatically generated">
            <a:extLst>
              <a:ext uri="{FF2B5EF4-FFF2-40B4-BE49-F238E27FC236}">
                <a16:creationId xmlns:a16="http://schemas.microsoft.com/office/drawing/2014/main" id="{C7A154F6-A223-64B2-8B58-063CA02C624F}"/>
              </a:ext>
            </a:extLst>
          </p:cNvPr>
          <p:cNvPicPr>
            <a:picLocks noChangeAspect="1"/>
          </p:cNvPicPr>
          <p:nvPr/>
        </p:nvPicPr>
        <p:blipFill rotWithShape="1">
          <a:blip r:embed="rId2">
            <a:extLst>
              <a:ext uri="{28A0092B-C50C-407E-A947-70E740481C1C}">
                <a14:useLocalDpi xmlns:a14="http://schemas.microsoft.com/office/drawing/2010/main" val="0"/>
              </a:ext>
            </a:extLst>
          </a:blip>
          <a:srcRect l="17373" t="69796" r="66403" b="21360"/>
          <a:stretch/>
        </p:blipFill>
        <p:spPr>
          <a:xfrm>
            <a:off x="1664426" y="3716281"/>
            <a:ext cx="1978090" cy="6064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7922DC7D-7482-73E1-2985-574EE496E8D8}"/>
              </a:ext>
            </a:extLst>
          </p:cNvPr>
          <p:cNvPicPr>
            <a:picLocks noChangeAspect="1"/>
          </p:cNvPicPr>
          <p:nvPr/>
        </p:nvPicPr>
        <p:blipFill rotWithShape="1">
          <a:blip r:embed="rId2">
            <a:extLst>
              <a:ext uri="{28A0092B-C50C-407E-A947-70E740481C1C}">
                <a14:useLocalDpi xmlns:a14="http://schemas.microsoft.com/office/drawing/2010/main" val="0"/>
              </a:ext>
            </a:extLst>
          </a:blip>
          <a:srcRect l="21251" t="41432" r="30688" b="51066"/>
          <a:stretch/>
        </p:blipFill>
        <p:spPr>
          <a:xfrm>
            <a:off x="1664426" y="2884793"/>
            <a:ext cx="5859624" cy="51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81140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#Query12:</a:t>
            </a:r>
          </a:p>
          <a:p>
            <a:pPr defTabSz="777240">
              <a:spcAft>
                <a:spcPts val="600"/>
              </a:spcAft>
            </a:pPr>
            <a:r>
              <a:rPr lang="en-US" sz="2400" dirty="0">
                <a:solidFill>
                  <a:schemeClr val="accent6">
                    <a:lumMod val="60000"/>
                    <a:lumOff val="40000"/>
                  </a:schemeClr>
                </a:solidFill>
                <a:latin typeface="Aptos" panose="020B0004020202020204" pitchFamily="34" charset="0"/>
              </a:rPr>
              <a:t>What is the average number of weekend nights for reservations involving children?</a:t>
            </a:r>
          </a:p>
        </p:txBody>
      </p:sp>
      <p:sp>
        <p:nvSpPr>
          <p:cNvPr id="13" name="TextBox 12">
            <a:extLst>
              <a:ext uri="{FF2B5EF4-FFF2-40B4-BE49-F238E27FC236}">
                <a16:creationId xmlns:a16="http://schemas.microsoft.com/office/drawing/2014/main" id="{878A69F2-AA6E-DCAE-3350-00562DCC3E2D}"/>
              </a:ext>
            </a:extLst>
          </p:cNvPr>
          <p:cNvSpPr txBox="1"/>
          <p:nvPr/>
        </p:nvSpPr>
        <p:spPr>
          <a:xfrm>
            <a:off x="1588925" y="5528954"/>
            <a:ext cx="8328660"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On average, reservations with children involve a one-night stay on weekends, highlighting a preference for weekend stays, particularly suitable for families.</a:t>
            </a:r>
          </a:p>
        </p:txBody>
      </p:sp>
      <p:pic>
        <p:nvPicPr>
          <p:cNvPr id="10" name="Picture 9" descr="A screenshot of a computer&#10;&#10;Description automatically generated">
            <a:extLst>
              <a:ext uri="{FF2B5EF4-FFF2-40B4-BE49-F238E27FC236}">
                <a16:creationId xmlns:a16="http://schemas.microsoft.com/office/drawing/2014/main" id="{1A721565-8231-6026-8450-73F6EBE8D86F}"/>
              </a:ext>
            </a:extLst>
          </p:cNvPr>
          <p:cNvPicPr>
            <a:picLocks noChangeAspect="1"/>
          </p:cNvPicPr>
          <p:nvPr/>
        </p:nvPicPr>
        <p:blipFill rotWithShape="1">
          <a:blip r:embed="rId2">
            <a:extLst>
              <a:ext uri="{28A0092B-C50C-407E-A947-70E740481C1C}">
                <a14:useLocalDpi xmlns:a14="http://schemas.microsoft.com/office/drawing/2010/main" val="0"/>
              </a:ext>
            </a:extLst>
          </a:blip>
          <a:srcRect l="16837" t="70439" r="61964" b="22793"/>
          <a:stretch/>
        </p:blipFill>
        <p:spPr>
          <a:xfrm>
            <a:off x="1588925" y="4550871"/>
            <a:ext cx="2584580" cy="4641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descr="A screenshot of a computer&#10;&#10;Description automatically generated">
            <a:extLst>
              <a:ext uri="{FF2B5EF4-FFF2-40B4-BE49-F238E27FC236}">
                <a16:creationId xmlns:a16="http://schemas.microsoft.com/office/drawing/2014/main" id="{D5526411-FE7D-EB41-A541-9B0C92DCED02}"/>
              </a:ext>
            </a:extLst>
          </p:cNvPr>
          <p:cNvPicPr>
            <a:picLocks noChangeAspect="1"/>
          </p:cNvPicPr>
          <p:nvPr/>
        </p:nvPicPr>
        <p:blipFill rotWithShape="1">
          <a:blip r:embed="rId2">
            <a:extLst>
              <a:ext uri="{28A0092B-C50C-407E-A947-70E740481C1C}">
                <a14:useLocalDpi xmlns:a14="http://schemas.microsoft.com/office/drawing/2010/main" val="0"/>
              </a:ext>
            </a:extLst>
          </a:blip>
          <a:srcRect l="21021" t="38366" r="32602" b="49299"/>
          <a:stretch/>
        </p:blipFill>
        <p:spPr>
          <a:xfrm>
            <a:off x="1588925" y="3267867"/>
            <a:ext cx="5654351" cy="845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44901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#Query13:</a:t>
            </a:r>
          </a:p>
          <a:p>
            <a:pPr defTabSz="777240">
              <a:spcAft>
                <a:spcPts val="600"/>
              </a:spcAft>
            </a:pPr>
            <a:r>
              <a:rPr lang="en-US" sz="2400" dirty="0">
                <a:solidFill>
                  <a:schemeClr val="accent6">
                    <a:lumMod val="60000"/>
                    <a:lumOff val="40000"/>
                  </a:schemeClr>
                </a:solidFill>
                <a:latin typeface="Aptos" panose="020B0004020202020204" pitchFamily="34" charset="0"/>
              </a:rPr>
              <a:t>How many reservations were made in each month of the year?</a:t>
            </a:r>
          </a:p>
        </p:txBody>
      </p:sp>
      <p:sp>
        <p:nvSpPr>
          <p:cNvPr id="13" name="TextBox 12">
            <a:extLst>
              <a:ext uri="{FF2B5EF4-FFF2-40B4-BE49-F238E27FC236}">
                <a16:creationId xmlns:a16="http://schemas.microsoft.com/office/drawing/2014/main" id="{878A69F2-AA6E-DCAE-3350-00562DCC3E2D}"/>
              </a:ext>
            </a:extLst>
          </p:cNvPr>
          <p:cNvSpPr txBox="1"/>
          <p:nvPr/>
        </p:nvSpPr>
        <p:spPr>
          <a:xfrm>
            <a:off x="5699143" y="4174914"/>
            <a:ext cx="5397780" cy="1477328"/>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pPr marL="285750" indent="-285750">
              <a:buFont typeface="Arial" panose="020B0604020202020204" pitchFamily="34" charset="0"/>
              <a:buChar char="•"/>
            </a:pPr>
            <a:r>
              <a:rPr lang="en-US" dirty="0">
                <a:solidFill>
                  <a:schemeClr val="bg1"/>
                </a:solidFill>
                <a:latin typeface="Aptos" panose="020B0004020202020204" pitchFamily="34" charset="0"/>
              </a:rPr>
              <a:t>October stands out as the peak reservation month followed by June and September .   </a:t>
            </a:r>
          </a:p>
          <a:p>
            <a:pPr marL="285750" indent="-285750">
              <a:buFont typeface="Arial" panose="020B0604020202020204" pitchFamily="34" charset="0"/>
              <a:buChar char="•"/>
            </a:pPr>
            <a:r>
              <a:rPr lang="en-US" dirty="0">
                <a:solidFill>
                  <a:schemeClr val="bg1"/>
                </a:solidFill>
                <a:latin typeface="Aptos" panose="020B0004020202020204" pitchFamily="34" charset="0"/>
              </a:rPr>
              <a:t>In contrast, January records the lowest number of reservations, indicating a quieter period.</a:t>
            </a:r>
          </a:p>
        </p:txBody>
      </p:sp>
      <p:pic>
        <p:nvPicPr>
          <p:cNvPr id="3" name="Picture 2" descr="A computer screen shot of a computer screen&#10;&#10;Description automatically generated">
            <a:extLst>
              <a:ext uri="{FF2B5EF4-FFF2-40B4-BE49-F238E27FC236}">
                <a16:creationId xmlns:a16="http://schemas.microsoft.com/office/drawing/2014/main" id="{8F8C883A-CD2F-0254-C9A1-2815D794E1DB}"/>
              </a:ext>
            </a:extLst>
          </p:cNvPr>
          <p:cNvPicPr>
            <a:picLocks noChangeAspect="1"/>
          </p:cNvPicPr>
          <p:nvPr/>
        </p:nvPicPr>
        <p:blipFill rotWithShape="1">
          <a:blip r:embed="rId2">
            <a:extLst>
              <a:ext uri="{28A0092B-C50C-407E-A947-70E740481C1C}">
                <a14:useLocalDpi xmlns:a14="http://schemas.microsoft.com/office/drawing/2010/main" val="0"/>
              </a:ext>
            </a:extLst>
          </a:blip>
          <a:srcRect l="20510" t="20000" r="15510" b="66428"/>
          <a:stretch/>
        </p:blipFill>
        <p:spPr>
          <a:xfrm>
            <a:off x="1664426" y="2868671"/>
            <a:ext cx="7800392" cy="93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6E8C956-F17E-EBB1-0365-1A87C04E97C0}"/>
              </a:ext>
            </a:extLst>
          </p:cNvPr>
          <p:cNvPicPr>
            <a:picLocks noChangeAspect="1"/>
          </p:cNvPicPr>
          <p:nvPr/>
        </p:nvPicPr>
        <p:blipFill rotWithShape="1">
          <a:blip r:embed="rId3">
            <a:extLst>
              <a:ext uri="{28A0092B-C50C-407E-A947-70E740481C1C}">
                <a14:useLocalDpi xmlns:a14="http://schemas.microsoft.com/office/drawing/2010/main" val="0"/>
              </a:ext>
            </a:extLst>
          </a:blip>
          <a:srcRect l="16378" t="39902" r="58596" b="18281"/>
          <a:stretch/>
        </p:blipFill>
        <p:spPr>
          <a:xfrm>
            <a:off x="1664427" y="4099414"/>
            <a:ext cx="3142466" cy="22013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089867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#Query14:</a:t>
            </a:r>
          </a:p>
          <a:p>
            <a:pPr defTabSz="777240">
              <a:spcAft>
                <a:spcPts val="600"/>
              </a:spcAft>
            </a:pPr>
            <a:r>
              <a:rPr lang="en-US" sz="2400" dirty="0">
                <a:solidFill>
                  <a:schemeClr val="accent6">
                    <a:lumMod val="60000"/>
                    <a:lumOff val="40000"/>
                  </a:schemeClr>
                </a:solidFill>
                <a:latin typeface="Aptos" panose="020B0004020202020204" pitchFamily="34" charset="0"/>
              </a:rPr>
              <a:t>What is the average number of nights (both weekend and weekday) spent by guests for each room type?</a:t>
            </a:r>
          </a:p>
        </p:txBody>
      </p:sp>
      <p:sp>
        <p:nvSpPr>
          <p:cNvPr id="13" name="TextBox 12">
            <a:extLst>
              <a:ext uri="{FF2B5EF4-FFF2-40B4-BE49-F238E27FC236}">
                <a16:creationId xmlns:a16="http://schemas.microsoft.com/office/drawing/2014/main" id="{878A69F2-AA6E-DCAE-3350-00562DCC3E2D}"/>
              </a:ext>
            </a:extLst>
          </p:cNvPr>
          <p:cNvSpPr txBox="1"/>
          <p:nvPr/>
        </p:nvSpPr>
        <p:spPr>
          <a:xfrm>
            <a:off x="1585696" y="5708150"/>
            <a:ext cx="8497871"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Guests staying in Room Type 4 tend to spend the most nights on average (3.80), while those in Room Type 5 have the lowest average stay duration (2.50).</a:t>
            </a:r>
          </a:p>
        </p:txBody>
      </p:sp>
      <p:pic>
        <p:nvPicPr>
          <p:cNvPr id="5" name="Picture 4" descr="A screenshot of a computer&#10;&#10;Description automatically generated">
            <a:extLst>
              <a:ext uri="{FF2B5EF4-FFF2-40B4-BE49-F238E27FC236}">
                <a16:creationId xmlns:a16="http://schemas.microsoft.com/office/drawing/2014/main" id="{A55E1C2F-4332-D1EE-E04D-1BA6427AB699}"/>
              </a:ext>
            </a:extLst>
          </p:cNvPr>
          <p:cNvPicPr>
            <a:picLocks noChangeAspect="1"/>
          </p:cNvPicPr>
          <p:nvPr/>
        </p:nvPicPr>
        <p:blipFill rotWithShape="1">
          <a:blip r:embed="rId2">
            <a:extLst>
              <a:ext uri="{28A0092B-C50C-407E-A947-70E740481C1C}">
                <a14:useLocalDpi xmlns:a14="http://schemas.microsoft.com/office/drawing/2010/main" val="0"/>
              </a:ext>
            </a:extLst>
          </a:blip>
          <a:srcRect l="17449" t="54149" r="60816" b="24309"/>
          <a:stretch/>
        </p:blipFill>
        <p:spPr>
          <a:xfrm>
            <a:off x="1599973" y="4339970"/>
            <a:ext cx="1931792" cy="10094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E0D291B8-255D-B2BF-5FAE-A9054B22DBF6}"/>
              </a:ext>
            </a:extLst>
          </p:cNvPr>
          <p:cNvPicPr>
            <a:picLocks noChangeAspect="1"/>
          </p:cNvPicPr>
          <p:nvPr/>
        </p:nvPicPr>
        <p:blipFill rotWithShape="1">
          <a:blip r:embed="rId2">
            <a:extLst>
              <a:ext uri="{28A0092B-C50C-407E-A947-70E740481C1C}">
                <a14:useLocalDpi xmlns:a14="http://schemas.microsoft.com/office/drawing/2010/main" val="0"/>
              </a:ext>
            </a:extLst>
          </a:blip>
          <a:srcRect l="19529" t="30306" r="8126" b="58818"/>
          <a:stretch/>
        </p:blipFill>
        <p:spPr>
          <a:xfrm>
            <a:off x="1599973" y="3235429"/>
            <a:ext cx="8820539" cy="745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63894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#Query15:</a:t>
            </a:r>
          </a:p>
          <a:p>
            <a:pPr defTabSz="777240">
              <a:spcAft>
                <a:spcPts val="600"/>
              </a:spcAft>
            </a:pPr>
            <a:r>
              <a:rPr lang="en-US" sz="2400" dirty="0">
                <a:solidFill>
                  <a:schemeClr val="accent6">
                    <a:lumMod val="60000"/>
                    <a:lumOff val="40000"/>
                  </a:schemeClr>
                </a:solidFill>
                <a:latin typeface="Aptos" panose="020B0004020202020204" pitchFamily="34" charset="0"/>
              </a:rPr>
              <a:t>For reservations involving children, what is the most common room type, and what is the average price for that room type?</a:t>
            </a:r>
          </a:p>
        </p:txBody>
      </p:sp>
      <p:sp>
        <p:nvSpPr>
          <p:cNvPr id="13" name="TextBox 12">
            <a:extLst>
              <a:ext uri="{FF2B5EF4-FFF2-40B4-BE49-F238E27FC236}">
                <a16:creationId xmlns:a16="http://schemas.microsoft.com/office/drawing/2014/main" id="{878A69F2-AA6E-DCAE-3350-00562DCC3E2D}"/>
              </a:ext>
            </a:extLst>
          </p:cNvPr>
          <p:cNvSpPr txBox="1"/>
          <p:nvPr/>
        </p:nvSpPr>
        <p:spPr>
          <a:xfrm>
            <a:off x="1585696" y="5750630"/>
            <a:ext cx="8791486"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For reservations involving children, Room Type 1 is the preferred choice, with an average room price of 123.12.</a:t>
            </a:r>
          </a:p>
        </p:txBody>
      </p:sp>
      <p:pic>
        <p:nvPicPr>
          <p:cNvPr id="3" name="Picture 2" descr="A screenshot of a computer&#10;&#10;Description automatically generated">
            <a:extLst>
              <a:ext uri="{FF2B5EF4-FFF2-40B4-BE49-F238E27FC236}">
                <a16:creationId xmlns:a16="http://schemas.microsoft.com/office/drawing/2014/main" id="{701AC1E2-D990-69BE-6566-3F1878191983}"/>
              </a:ext>
            </a:extLst>
          </p:cNvPr>
          <p:cNvPicPr>
            <a:picLocks noChangeAspect="1"/>
          </p:cNvPicPr>
          <p:nvPr/>
        </p:nvPicPr>
        <p:blipFill rotWithShape="1">
          <a:blip r:embed="rId2">
            <a:extLst>
              <a:ext uri="{28A0092B-C50C-407E-A947-70E740481C1C}">
                <a14:useLocalDpi xmlns:a14="http://schemas.microsoft.com/office/drawing/2010/main" val="0"/>
              </a:ext>
            </a:extLst>
          </a:blip>
          <a:srcRect l="17679" t="53606" r="46045" b="37551"/>
          <a:stretch/>
        </p:blipFill>
        <p:spPr>
          <a:xfrm>
            <a:off x="1601559" y="4779429"/>
            <a:ext cx="4422711" cy="6064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descr="A screenshot of a computer&#10;&#10;Description automatically generated">
            <a:extLst>
              <a:ext uri="{FF2B5EF4-FFF2-40B4-BE49-F238E27FC236}">
                <a16:creationId xmlns:a16="http://schemas.microsoft.com/office/drawing/2014/main" id="{DE93F512-8000-A7FD-8FCD-C3B213FDD6F9}"/>
              </a:ext>
            </a:extLst>
          </p:cNvPr>
          <p:cNvPicPr>
            <a:picLocks noChangeAspect="1"/>
          </p:cNvPicPr>
          <p:nvPr/>
        </p:nvPicPr>
        <p:blipFill rotWithShape="1">
          <a:blip r:embed="rId2">
            <a:extLst>
              <a:ext uri="{28A0092B-C50C-407E-A947-70E740481C1C}">
                <a14:useLocalDpi xmlns:a14="http://schemas.microsoft.com/office/drawing/2010/main" val="0"/>
              </a:ext>
            </a:extLst>
          </a:blip>
          <a:srcRect l="20714" t="26667" r="10638" b="53922"/>
          <a:stretch/>
        </p:blipFill>
        <p:spPr>
          <a:xfrm>
            <a:off x="1601559" y="3264789"/>
            <a:ext cx="7810890" cy="114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39318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761840" y="1138265"/>
            <a:ext cx="4544762" cy="1401183"/>
          </a:xfrm>
        </p:spPr>
        <p:txBody>
          <a:bodyPr anchor="t">
            <a:normAutofit fontScale="90000"/>
          </a:bodyPr>
          <a:lstStyle/>
          <a:p>
            <a:r>
              <a:rPr lang="en-IN" sz="3200" dirty="0"/>
              <a:t> </a:t>
            </a:r>
            <a:r>
              <a:rPr lang="en-IN" sz="4400" b="1" dirty="0">
                <a:solidFill>
                  <a:schemeClr val="accent3">
                    <a:lumMod val="20000"/>
                    <a:lumOff val="80000"/>
                  </a:schemeClr>
                </a:solidFill>
                <a:latin typeface="Aptos" panose="020B0004020202020204" pitchFamily="34" charset="0"/>
              </a:rPr>
              <a:t>Project </a:t>
            </a:r>
            <a:br>
              <a:rPr lang="en-IN" sz="4400" b="1" dirty="0">
                <a:solidFill>
                  <a:schemeClr val="accent3">
                    <a:lumMod val="20000"/>
                    <a:lumOff val="80000"/>
                  </a:schemeClr>
                </a:solidFill>
                <a:latin typeface="Aptos" panose="020B0004020202020204" pitchFamily="34" charset="0"/>
              </a:rPr>
            </a:br>
            <a:r>
              <a:rPr lang="en-IN" sz="4400" b="1" dirty="0">
                <a:solidFill>
                  <a:schemeClr val="accent3">
                    <a:lumMod val="20000"/>
                    <a:lumOff val="80000"/>
                  </a:schemeClr>
                </a:solidFill>
                <a:latin typeface="Aptos" panose="020B0004020202020204" pitchFamily="34" charset="0"/>
              </a:rPr>
              <a:t>            Overview</a:t>
            </a:r>
          </a:p>
        </p:txBody>
      </p:sp>
      <p:sp>
        <p:nvSpPr>
          <p:cNvPr id="6" name="Content Placeholder 5">
            <a:extLst>
              <a:ext uri="{FF2B5EF4-FFF2-40B4-BE49-F238E27FC236}">
                <a16:creationId xmlns:a16="http://schemas.microsoft.com/office/drawing/2014/main" id="{83DC704F-F1A3-3D06-F4E0-5781A777033F}"/>
              </a:ext>
            </a:extLst>
          </p:cNvPr>
          <p:cNvSpPr>
            <a:spLocks noGrp="1"/>
          </p:cNvSpPr>
          <p:nvPr>
            <p:ph idx="1"/>
          </p:nvPr>
        </p:nvSpPr>
        <p:spPr>
          <a:xfrm>
            <a:off x="761839" y="2551176"/>
            <a:ext cx="4764411" cy="3602935"/>
          </a:xfrm>
        </p:spPr>
        <p:txBody>
          <a:bodyPr>
            <a:normAutofit/>
          </a:bodyPr>
          <a:lstStyle/>
          <a:p>
            <a:pPr marL="0" indent="0" algn="just">
              <a:buNone/>
            </a:pPr>
            <a:r>
              <a:rPr lang="en-US" sz="2000" dirty="0">
                <a:solidFill>
                  <a:schemeClr val="accent4">
                    <a:lumMod val="40000"/>
                    <a:lumOff val="60000"/>
                  </a:schemeClr>
                </a:solidFill>
              </a:rPr>
              <a:t>Data is very much essential to the hotel sector in order to make well-informed decisions and improve the overall visitor experience. In this project, we have to examine a large dataset of hotel reservations in order to derive important insights. Our objectives is to determine visitor preferences, spot patterns in booking behavior, and identify critical elements that impacts the hotel's operations.</a:t>
            </a:r>
            <a:r>
              <a:rPr lang="en-US" sz="2000" dirty="0">
                <a:solidFill>
                  <a:schemeClr val="bg1"/>
                </a:solidFill>
              </a:rPr>
              <a:t>.</a:t>
            </a:r>
            <a:endParaRPr lang="en-IN" sz="2000" dirty="0">
              <a:solidFill>
                <a:schemeClr val="bg1"/>
              </a:solidFill>
            </a:endParaRPr>
          </a:p>
        </p:txBody>
      </p:sp>
      <p:pic>
        <p:nvPicPr>
          <p:cNvPr id="3076" name="Picture 4" descr="Hotel by Black Shift Studio on Dribbble">
            <a:extLst>
              <a:ext uri="{FF2B5EF4-FFF2-40B4-BE49-F238E27FC236}">
                <a16:creationId xmlns:a16="http://schemas.microsoft.com/office/drawing/2014/main" id="{377B300C-06A2-C28D-3500-C70BF3EC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751" y="1138265"/>
            <a:ext cx="4912621" cy="4582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781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1945930"/>
            <a:ext cx="9494748" cy="930800"/>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#Query16:</a:t>
            </a:r>
          </a:p>
          <a:p>
            <a:pPr defTabSz="777240">
              <a:spcAft>
                <a:spcPts val="600"/>
              </a:spcAft>
            </a:pPr>
            <a:r>
              <a:rPr lang="en-US" sz="2400" dirty="0">
                <a:solidFill>
                  <a:schemeClr val="accent6">
                    <a:lumMod val="60000"/>
                    <a:lumOff val="40000"/>
                  </a:schemeClr>
                </a:solidFill>
                <a:latin typeface="Aptos" panose="020B0004020202020204" pitchFamily="34" charset="0"/>
              </a:rPr>
              <a:t>Find the market segment type that generates the highest average price per room?</a:t>
            </a:r>
          </a:p>
        </p:txBody>
      </p:sp>
      <p:sp>
        <p:nvSpPr>
          <p:cNvPr id="13" name="TextBox 12">
            <a:extLst>
              <a:ext uri="{FF2B5EF4-FFF2-40B4-BE49-F238E27FC236}">
                <a16:creationId xmlns:a16="http://schemas.microsoft.com/office/drawing/2014/main" id="{878A69F2-AA6E-DCAE-3350-00562DCC3E2D}"/>
              </a:ext>
            </a:extLst>
          </p:cNvPr>
          <p:cNvSpPr txBox="1"/>
          <p:nvPr/>
        </p:nvSpPr>
        <p:spPr>
          <a:xfrm>
            <a:off x="1599973" y="5756894"/>
            <a:ext cx="7506705" cy="646331"/>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Online bookings generate the highest average room price, reaching 112.46.</a:t>
            </a:r>
          </a:p>
        </p:txBody>
      </p:sp>
      <p:pic>
        <p:nvPicPr>
          <p:cNvPr id="10" name="Picture 9" descr="A screenshot of a computer&#10;&#10;Description automatically generated">
            <a:extLst>
              <a:ext uri="{FF2B5EF4-FFF2-40B4-BE49-F238E27FC236}">
                <a16:creationId xmlns:a16="http://schemas.microsoft.com/office/drawing/2014/main" id="{41AEBB1A-1C64-5272-0658-777761026520}"/>
              </a:ext>
            </a:extLst>
          </p:cNvPr>
          <p:cNvPicPr>
            <a:picLocks noChangeAspect="1"/>
          </p:cNvPicPr>
          <p:nvPr/>
        </p:nvPicPr>
        <p:blipFill rotWithShape="1">
          <a:blip r:embed="rId2">
            <a:extLst>
              <a:ext uri="{28A0092B-C50C-407E-A947-70E740481C1C}">
                <a14:useLocalDpi xmlns:a14="http://schemas.microsoft.com/office/drawing/2010/main" val="0"/>
              </a:ext>
            </a:extLst>
          </a:blip>
          <a:srcRect l="17647" t="52867" r="52124" b="38364"/>
          <a:stretch/>
        </p:blipFill>
        <p:spPr>
          <a:xfrm>
            <a:off x="1599973" y="4682606"/>
            <a:ext cx="3685592" cy="6013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descr="A screenshot of a computer&#10;&#10;Description automatically generated">
            <a:extLst>
              <a:ext uri="{FF2B5EF4-FFF2-40B4-BE49-F238E27FC236}">
                <a16:creationId xmlns:a16="http://schemas.microsoft.com/office/drawing/2014/main" id="{AF698FAF-D238-B2F5-FF59-AB38A12CFFFC}"/>
              </a:ext>
            </a:extLst>
          </p:cNvPr>
          <p:cNvPicPr>
            <a:picLocks noChangeAspect="1"/>
          </p:cNvPicPr>
          <p:nvPr/>
        </p:nvPicPr>
        <p:blipFill rotWithShape="1">
          <a:blip r:embed="rId2">
            <a:extLst>
              <a:ext uri="{28A0092B-C50C-407E-A947-70E740481C1C}">
                <a14:useLocalDpi xmlns:a14="http://schemas.microsoft.com/office/drawing/2010/main" val="0"/>
              </a:ext>
            </a:extLst>
          </a:blip>
          <a:srcRect l="20912" t="30146" r="23878" b="54465"/>
          <a:stretch/>
        </p:blipFill>
        <p:spPr>
          <a:xfrm>
            <a:off x="1599973" y="3305262"/>
            <a:ext cx="6731180" cy="105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35251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407467" y="437825"/>
            <a:ext cx="10515600" cy="1195031"/>
          </a:xfrm>
        </p:spPr>
        <p:txBody>
          <a:bodyPr>
            <a:normAutofit/>
          </a:bodyPr>
          <a:lstStyle/>
          <a:p>
            <a:pPr algn="ctr"/>
            <a:r>
              <a:rPr lang="en-IN" b="1" dirty="0">
                <a:solidFill>
                  <a:schemeClr val="tx1">
                    <a:lumMod val="65000"/>
                  </a:schemeClr>
                </a:solidFill>
              </a:rPr>
              <a:t>Key Questions </a:t>
            </a:r>
          </a:p>
        </p:txBody>
      </p:sp>
      <p:sp>
        <p:nvSpPr>
          <p:cNvPr id="2" name="Content Placeholder 2">
            <a:extLst>
              <a:ext uri="{FF2B5EF4-FFF2-40B4-BE49-F238E27FC236}">
                <a16:creationId xmlns:a16="http://schemas.microsoft.com/office/drawing/2014/main" id="{4A7AB5F9-11B1-AB44-91A6-C14222C3960D}"/>
              </a:ext>
            </a:extLst>
          </p:cNvPr>
          <p:cNvSpPr txBox="1">
            <a:spLocks/>
          </p:cNvSpPr>
          <p:nvPr/>
        </p:nvSpPr>
        <p:spPr>
          <a:xfrm>
            <a:off x="860919" y="1632856"/>
            <a:ext cx="10765971" cy="44887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 What is the total number of reservations in the dataset?</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Which meal plan is the most popular among guests?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average price per room for reservations involving children?</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How many reservations were made in each year?</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most  commonly booked room type?</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How many reservations fall on a weekend (</a:t>
            </a:r>
            <a:r>
              <a:rPr lang="en-US" sz="2900" dirty="0" err="1">
                <a:solidFill>
                  <a:schemeClr val="accent6">
                    <a:lumMod val="60000"/>
                    <a:lumOff val="40000"/>
                  </a:schemeClr>
                </a:solidFill>
                <a:latin typeface="Aptos" panose="020B0004020202020204" pitchFamily="34" charset="0"/>
              </a:rPr>
              <a:t>no_of_weekend_nights</a:t>
            </a:r>
            <a:r>
              <a:rPr lang="en-US" sz="2900" dirty="0">
                <a:solidFill>
                  <a:schemeClr val="accent6">
                    <a:lumMod val="60000"/>
                    <a:lumOff val="40000"/>
                  </a:schemeClr>
                </a:solidFill>
                <a:latin typeface="Aptos" panose="020B0004020202020204" pitchFamily="34" charset="0"/>
              </a:rPr>
              <a:t> &gt; 0)?</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highest, lowest, and average lead time for reservations?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distribution of market segments for guests making same-day reservations versus those with long lead times (443 days)?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most common market segment type for reservations?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total number of confirmed reservations, and what percentage of reservations have a "Confirmed" booking status?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total number of adults and children across all reservations?</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average number of weekend nights for reservations involving children?</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How many reservations were made in each month of the year?</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What is the average number of nights (both weekend and weekday) spent by guests for each room type?</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For reservations involving children, what is the most common room type, and what is the average price for that room type?</a:t>
            </a:r>
          </a:p>
          <a:p>
            <a:pPr marL="514350" indent="-514350">
              <a:buFont typeface="+mj-lt"/>
              <a:buAutoNum type="arabicPeriod"/>
            </a:pPr>
            <a:r>
              <a:rPr lang="en-US" sz="2900" dirty="0">
                <a:solidFill>
                  <a:schemeClr val="accent6">
                    <a:lumMod val="60000"/>
                    <a:lumOff val="40000"/>
                  </a:schemeClr>
                </a:solidFill>
                <a:latin typeface="Aptos" panose="020B0004020202020204" pitchFamily="34" charset="0"/>
              </a:rPr>
              <a:t>Find the market segment type that generates the highest average price per room?</a:t>
            </a:r>
          </a:p>
          <a:p>
            <a:endParaRPr lang="en-IN" dirty="0">
              <a:solidFill>
                <a:schemeClr val="bg1"/>
              </a:solidFill>
              <a:latin typeface="Aptos" panose="020B0004020202020204" pitchFamily="34" charset="0"/>
            </a:endParaRPr>
          </a:p>
        </p:txBody>
      </p:sp>
    </p:spTree>
    <p:extLst>
      <p:ext uri="{BB962C8B-B14F-4D97-AF65-F5344CB8AC3E}">
        <p14:creationId xmlns:p14="http://schemas.microsoft.com/office/powerpoint/2010/main" val="27548799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342C-991D-363C-F276-3FD8498400E3}"/>
              </a:ext>
            </a:extLst>
          </p:cNvPr>
          <p:cNvSpPr>
            <a:spLocks noGrp="1"/>
          </p:cNvSpPr>
          <p:nvPr>
            <p:ph type="title"/>
          </p:nvPr>
        </p:nvSpPr>
        <p:spPr>
          <a:xfrm>
            <a:off x="838200" y="1"/>
            <a:ext cx="10515600" cy="821094"/>
          </a:xfrm>
        </p:spPr>
        <p:txBody>
          <a:bodyPr>
            <a:noAutofit/>
          </a:bodyPr>
          <a:lstStyle/>
          <a:p>
            <a:pPr algn="ctr"/>
            <a:r>
              <a:rPr lang="en-IN" b="1" dirty="0">
                <a:solidFill>
                  <a:schemeClr val="tx1">
                    <a:lumMod val="65000"/>
                  </a:schemeClr>
                </a:solidFill>
              </a:rPr>
              <a:t>Overall Insight</a:t>
            </a:r>
          </a:p>
        </p:txBody>
      </p:sp>
      <p:sp>
        <p:nvSpPr>
          <p:cNvPr id="3" name="Content Placeholder 2">
            <a:extLst>
              <a:ext uri="{FF2B5EF4-FFF2-40B4-BE49-F238E27FC236}">
                <a16:creationId xmlns:a16="http://schemas.microsoft.com/office/drawing/2014/main" id="{00F51CEC-80FB-6347-0273-5140C2FF7A5E}"/>
              </a:ext>
            </a:extLst>
          </p:cNvPr>
          <p:cNvSpPr>
            <a:spLocks noGrp="1"/>
          </p:cNvSpPr>
          <p:nvPr>
            <p:ph idx="1"/>
          </p:nvPr>
        </p:nvSpPr>
        <p:spPr>
          <a:xfrm>
            <a:off x="650033" y="887181"/>
            <a:ext cx="11541967" cy="5643272"/>
          </a:xfrm>
        </p:spPr>
        <p:txBody>
          <a:bodyPr>
            <a:noAutofit/>
          </a:bodyPr>
          <a:lstStyle/>
          <a:p>
            <a:r>
              <a:rPr lang="en-US" sz="1400" dirty="0">
                <a:solidFill>
                  <a:schemeClr val="accent6">
                    <a:lumMod val="60000"/>
                    <a:lumOff val="40000"/>
                  </a:schemeClr>
                </a:solidFill>
                <a:latin typeface="Aptos" panose="020B0004020202020204" pitchFamily="34" charset="0"/>
                <a:cs typeface="Arial" panose="020B0604020202020204" pitchFamily="34" charset="0"/>
              </a:rPr>
              <a:t>The dataset comprises 700 bookings.</a:t>
            </a:r>
          </a:p>
          <a:p>
            <a:r>
              <a:rPr lang="en-US" sz="1400" dirty="0">
                <a:solidFill>
                  <a:schemeClr val="accent6">
                    <a:lumMod val="60000"/>
                    <a:lumOff val="40000"/>
                  </a:schemeClr>
                </a:solidFill>
                <a:latin typeface="Aptos" panose="020B0004020202020204" pitchFamily="34" charset="0"/>
                <a:cs typeface="Arial" panose="020B0604020202020204" pitchFamily="34" charset="0"/>
              </a:rPr>
              <a:t>Meal Plan 1 is the top pick among guests.</a:t>
            </a:r>
          </a:p>
          <a:p>
            <a:r>
              <a:rPr lang="en-US" sz="1400" dirty="0">
                <a:solidFill>
                  <a:schemeClr val="accent6">
                    <a:lumMod val="60000"/>
                    <a:lumOff val="40000"/>
                  </a:schemeClr>
                </a:solidFill>
                <a:latin typeface="Aptos" panose="020B0004020202020204" pitchFamily="34" charset="0"/>
                <a:cs typeface="Arial" panose="020B0604020202020204" pitchFamily="34" charset="0"/>
              </a:rPr>
              <a:t>Bookings that include children have a mean room cost of 144.6.</a:t>
            </a:r>
          </a:p>
          <a:p>
            <a:r>
              <a:rPr lang="en-US" sz="1400" dirty="0">
                <a:solidFill>
                  <a:schemeClr val="accent6">
                    <a:lumMod val="60000"/>
                    <a:lumOff val="40000"/>
                  </a:schemeClr>
                </a:solidFill>
                <a:latin typeface="Aptos" panose="020B0004020202020204" pitchFamily="34" charset="0"/>
                <a:cs typeface="Arial" panose="020B0604020202020204" pitchFamily="34" charset="0"/>
              </a:rPr>
              <a:t>The number of reservations rose significantly from 123 in 2017 to a higher figure in 2018.</a:t>
            </a:r>
          </a:p>
          <a:p>
            <a:r>
              <a:rPr lang="en-US" sz="1400" dirty="0">
                <a:solidFill>
                  <a:schemeClr val="accent6">
                    <a:lumMod val="60000"/>
                    <a:lumOff val="40000"/>
                  </a:schemeClr>
                </a:solidFill>
                <a:latin typeface="Aptos" panose="020B0004020202020204" pitchFamily="34" charset="0"/>
                <a:cs typeface="Arial" panose="020B0604020202020204" pitchFamily="34" charset="0"/>
              </a:rPr>
              <a:t>Room Type 1 is the most frequently booked.</a:t>
            </a:r>
          </a:p>
          <a:p>
            <a:r>
              <a:rPr lang="en-US" sz="1400" dirty="0">
                <a:solidFill>
                  <a:schemeClr val="accent6">
                    <a:lumMod val="60000"/>
                    <a:lumOff val="40000"/>
                  </a:schemeClr>
                </a:solidFill>
                <a:latin typeface="Aptos" panose="020B0004020202020204" pitchFamily="34" charset="0"/>
                <a:cs typeface="Arial" panose="020B0604020202020204" pitchFamily="34" charset="0"/>
              </a:rPr>
              <a:t>Mostly guests (656) opt for weekday stays than weekend stays (383).</a:t>
            </a:r>
          </a:p>
          <a:p>
            <a:r>
              <a:rPr lang="en-US" sz="1400" dirty="0">
                <a:solidFill>
                  <a:schemeClr val="accent6">
                    <a:lumMod val="60000"/>
                    <a:lumOff val="40000"/>
                  </a:schemeClr>
                </a:solidFill>
                <a:latin typeface="Aptos" panose="020B0004020202020204" pitchFamily="34" charset="0"/>
                <a:cs typeface="Arial" panose="020B0604020202020204" pitchFamily="34" charset="0"/>
              </a:rPr>
              <a:t>Booking behaviors vary, with lead times from 0 to 443 days. </a:t>
            </a:r>
          </a:p>
          <a:p>
            <a:r>
              <a:rPr lang="en-US" sz="1400" dirty="0">
                <a:solidFill>
                  <a:schemeClr val="accent6">
                    <a:lumMod val="60000"/>
                    <a:lumOff val="40000"/>
                  </a:schemeClr>
                </a:solidFill>
                <a:latin typeface="Aptos" panose="020B0004020202020204" pitchFamily="34" charset="0"/>
                <a:cs typeface="Arial" panose="020B0604020202020204" pitchFamily="34" charset="0"/>
              </a:rPr>
              <a:t>On average, bookings are made about 83 days (roughly 3 months) prior to arrival.</a:t>
            </a:r>
          </a:p>
          <a:p>
            <a:r>
              <a:rPr lang="en-US" sz="1400" dirty="0">
                <a:solidFill>
                  <a:schemeClr val="accent6">
                    <a:lumMod val="60000"/>
                    <a:lumOff val="40000"/>
                  </a:schemeClr>
                </a:solidFill>
                <a:latin typeface="Aptos" panose="020B0004020202020204" pitchFamily="34" charset="0"/>
                <a:cs typeface="Arial" panose="020B0604020202020204" pitchFamily="34" charset="0"/>
              </a:rPr>
              <a:t>Immediate bookings (arrivals on the same day) are predominantly made by guests from online, corporate, and offline segments.</a:t>
            </a:r>
          </a:p>
          <a:p>
            <a:r>
              <a:rPr lang="en-US" sz="1400" dirty="0">
                <a:solidFill>
                  <a:schemeClr val="accent6">
                    <a:lumMod val="60000"/>
                    <a:lumOff val="40000"/>
                  </a:schemeClr>
                </a:solidFill>
                <a:latin typeface="Aptos" panose="020B0004020202020204" pitchFamily="34" charset="0"/>
                <a:cs typeface="Arial" panose="020B0604020202020204" pitchFamily="34" charset="0"/>
              </a:rPr>
              <a:t>The online segment is the most frequently used for bookings.</a:t>
            </a:r>
          </a:p>
          <a:p>
            <a:r>
              <a:rPr lang="en-US" sz="1400" dirty="0">
                <a:solidFill>
                  <a:schemeClr val="accent6">
                    <a:lumMod val="60000"/>
                    <a:lumOff val="40000"/>
                  </a:schemeClr>
                </a:solidFill>
                <a:latin typeface="Aptos" panose="020B0004020202020204" pitchFamily="34" charset="0"/>
                <a:cs typeface="Arial" panose="020B0604020202020204" pitchFamily="34" charset="0"/>
              </a:rPr>
              <a:t>Out of 700 bookings, 493 are confirmed, yielding a success rate of approximately 70.43%.</a:t>
            </a:r>
          </a:p>
          <a:p>
            <a:r>
              <a:rPr lang="en-US" sz="1400" dirty="0">
                <a:solidFill>
                  <a:schemeClr val="accent6">
                    <a:lumMod val="60000"/>
                    <a:lumOff val="40000"/>
                  </a:schemeClr>
                </a:solidFill>
                <a:latin typeface="Aptos" panose="020B0004020202020204" pitchFamily="34" charset="0"/>
                <a:cs typeface="Arial" panose="020B0604020202020204" pitchFamily="34" charset="0"/>
              </a:rPr>
              <a:t>The majority of bookings (1,316) which are made by adults.</a:t>
            </a:r>
          </a:p>
          <a:p>
            <a:r>
              <a:rPr lang="en-US" sz="1400" dirty="0">
                <a:solidFill>
                  <a:schemeClr val="accent6">
                    <a:lumMod val="60000"/>
                    <a:lumOff val="40000"/>
                  </a:schemeClr>
                </a:solidFill>
                <a:latin typeface="Aptos" panose="020B0004020202020204" pitchFamily="34" charset="0"/>
                <a:cs typeface="Arial" panose="020B0604020202020204" pitchFamily="34" charset="0"/>
              </a:rPr>
              <a:t>Bookings that include children typically involve one-night stays over the weekend.</a:t>
            </a:r>
          </a:p>
          <a:p>
            <a:r>
              <a:rPr lang="en-US" sz="1400" dirty="0">
                <a:solidFill>
                  <a:schemeClr val="accent6">
                    <a:lumMod val="60000"/>
                    <a:lumOff val="40000"/>
                  </a:schemeClr>
                </a:solidFill>
                <a:latin typeface="Aptos" panose="020B0004020202020204" pitchFamily="34" charset="0"/>
                <a:cs typeface="Arial" panose="020B0604020202020204" pitchFamily="34" charset="0"/>
              </a:rPr>
              <a:t>October is the busiest month for bookings, while January has the fewest.</a:t>
            </a:r>
          </a:p>
          <a:p>
            <a:r>
              <a:rPr lang="en-US" sz="1400" dirty="0">
                <a:solidFill>
                  <a:schemeClr val="accent6">
                    <a:lumMod val="60000"/>
                    <a:lumOff val="40000"/>
                  </a:schemeClr>
                </a:solidFill>
                <a:latin typeface="Aptos" panose="020B0004020202020204" pitchFamily="34" charset="0"/>
                <a:cs typeface="Arial" panose="020B0604020202020204" pitchFamily="34" charset="0"/>
              </a:rPr>
              <a:t>For bookings that include children, Room Type 1 is the top choice, with an average room cost of 123.12.</a:t>
            </a:r>
          </a:p>
          <a:p>
            <a:r>
              <a:rPr lang="en-US" sz="1400" dirty="0">
                <a:solidFill>
                  <a:schemeClr val="accent6">
                    <a:lumMod val="60000"/>
                    <a:lumOff val="40000"/>
                  </a:schemeClr>
                </a:solidFill>
                <a:latin typeface="Aptos" panose="020B0004020202020204" pitchFamily="34" charset="0"/>
                <a:cs typeface="Arial" panose="020B0604020202020204" pitchFamily="34" charset="0"/>
              </a:rPr>
              <a:t>Online bookings yield the highest average room cost, at 112.46.</a:t>
            </a:r>
          </a:p>
        </p:txBody>
      </p:sp>
    </p:spTree>
    <p:extLst>
      <p:ext uri="{BB962C8B-B14F-4D97-AF65-F5344CB8AC3E}">
        <p14:creationId xmlns:p14="http://schemas.microsoft.com/office/powerpoint/2010/main" val="18523657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F9FBF-04C9-AC2B-9855-0F12820BA6EF}"/>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4800" b="1" dirty="0">
              <a:solidFill>
                <a:schemeClr val="bg1"/>
              </a:solidFill>
              <a:latin typeface="Aptos" panose="020B0004020202020204" pitchFamily="34" charset="0"/>
              <a:ea typeface="+mj-ea"/>
              <a:cs typeface="+mj-cs"/>
            </a:endParaRPr>
          </a:p>
        </p:txBody>
      </p:sp>
      <p:pic>
        <p:nvPicPr>
          <p:cNvPr id="5122" name="Picture 2" descr="Thank You Gif | Gif, Illustration, Thank you">
            <a:extLst>
              <a:ext uri="{FF2B5EF4-FFF2-40B4-BE49-F238E27FC236}">
                <a16:creationId xmlns:a16="http://schemas.microsoft.com/office/drawing/2014/main" id="{24CF2FCC-F088-61D6-07B7-19CC769DF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0" y="92279"/>
            <a:ext cx="12029814" cy="66524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84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r>
              <a:rPr lang="en-IN" sz="5200" dirty="0"/>
              <a:t> </a:t>
            </a:r>
            <a:r>
              <a:rPr lang="en-IN" sz="4400" b="1" dirty="0">
                <a:solidFill>
                  <a:schemeClr val="tx1">
                    <a:lumMod val="75000"/>
                  </a:schemeClr>
                </a:solidFill>
                <a:latin typeface="Aptos" panose="020B0004020202020204" pitchFamily="34" charset="0"/>
              </a:rPr>
              <a:t>Objective:</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30794" y="1839261"/>
            <a:ext cx="9494748" cy="1410504"/>
          </a:xfrm>
          <a:prstGeom prst="rect">
            <a:avLst/>
          </a:prstGeom>
        </p:spPr>
        <p:txBody>
          <a:bodyPr>
            <a:noAutofit/>
          </a:bodyPr>
          <a:lstStyle/>
          <a:p>
            <a:pPr algn="just" defTabSz="777240">
              <a:spcAft>
                <a:spcPts val="600"/>
              </a:spcAft>
            </a:pPr>
            <a:r>
              <a:rPr lang="en-US" sz="2400" kern="1200" dirty="0">
                <a:solidFill>
                  <a:schemeClr val="accent6">
                    <a:lumMod val="60000"/>
                    <a:lumOff val="40000"/>
                  </a:schemeClr>
                </a:solidFill>
                <a:latin typeface="Aptos" panose="020B0004020202020204" pitchFamily="34" charset="0"/>
                <a:ea typeface="+mn-ea"/>
                <a:cs typeface="+mn-cs"/>
              </a:rPr>
              <a:t>Our goal is to use SQL for comprehensive dataset exploration and analysis. </a:t>
            </a:r>
            <a:r>
              <a:rPr lang="en-US" sz="2400" dirty="0">
                <a:solidFill>
                  <a:schemeClr val="accent6">
                    <a:lumMod val="60000"/>
                    <a:lumOff val="40000"/>
                  </a:schemeClr>
                </a:solidFill>
                <a:latin typeface="Aptos" panose="020B0004020202020204" pitchFamily="34" charset="0"/>
              </a:rPr>
              <a:t>Its main motive</a:t>
            </a:r>
            <a:r>
              <a:rPr lang="en-US" sz="2400" kern="1200" dirty="0">
                <a:solidFill>
                  <a:schemeClr val="accent6">
                    <a:lumMod val="60000"/>
                    <a:lumOff val="40000"/>
                  </a:schemeClr>
                </a:solidFill>
                <a:latin typeface="Aptos" panose="020B0004020202020204" pitchFamily="34" charset="0"/>
                <a:ea typeface="+mn-ea"/>
                <a:cs typeface="+mn-cs"/>
              </a:rPr>
              <a:t> is to uncover patterns through the dataset's specialized queries, which will inform us the strategic choices and maximize the hotel's overall performance</a:t>
            </a:r>
            <a:r>
              <a:rPr lang="en-US" sz="2000" kern="1200" dirty="0">
                <a:solidFill>
                  <a:schemeClr val="bg1"/>
                </a:solidFill>
                <a:latin typeface="Aptos" panose="020B0004020202020204" pitchFamily="34" charset="0"/>
                <a:ea typeface="+mn-ea"/>
                <a:cs typeface="+mn-cs"/>
              </a:rPr>
              <a:t>.</a:t>
            </a:r>
            <a:endParaRPr lang="en-IN" sz="2000" dirty="0">
              <a:solidFill>
                <a:schemeClr val="bg1"/>
              </a:solidFill>
              <a:latin typeface="Aptos" panose="020B0004020202020204" pitchFamily="34" charset="0"/>
            </a:endParaRPr>
          </a:p>
        </p:txBody>
      </p:sp>
      <p:sp>
        <p:nvSpPr>
          <p:cNvPr id="2" name="TextBox 1">
            <a:extLst>
              <a:ext uri="{FF2B5EF4-FFF2-40B4-BE49-F238E27FC236}">
                <a16:creationId xmlns:a16="http://schemas.microsoft.com/office/drawing/2014/main" id="{EBCF6D97-E7B7-CD92-E521-F8E5A8BF09CD}"/>
              </a:ext>
            </a:extLst>
          </p:cNvPr>
          <p:cNvSpPr txBox="1"/>
          <p:nvPr/>
        </p:nvSpPr>
        <p:spPr>
          <a:xfrm>
            <a:off x="1053289" y="3590679"/>
            <a:ext cx="3656642" cy="769441"/>
          </a:xfrm>
          <a:prstGeom prst="rect">
            <a:avLst/>
          </a:prstGeom>
          <a:noFill/>
        </p:spPr>
        <p:txBody>
          <a:bodyPr wrap="none" rtlCol="0">
            <a:spAutoFit/>
          </a:bodyPr>
          <a:lstStyle/>
          <a:p>
            <a:pPr defTabSz="777240">
              <a:spcAft>
                <a:spcPts val="600"/>
              </a:spcAft>
            </a:pPr>
            <a:r>
              <a:rPr lang="en-IN" sz="4400" b="1" kern="1200" dirty="0">
                <a:solidFill>
                  <a:schemeClr val="tx1">
                    <a:lumMod val="75000"/>
                  </a:schemeClr>
                </a:solidFill>
                <a:latin typeface="Aptos" panose="020B0004020202020204" pitchFamily="34" charset="0"/>
              </a:rPr>
              <a:t>TOOLS USED:</a:t>
            </a:r>
            <a:endParaRPr lang="en-IN" sz="4400" b="1" dirty="0">
              <a:solidFill>
                <a:schemeClr val="tx1">
                  <a:lumMod val="75000"/>
                </a:schemeClr>
              </a:solidFill>
              <a:latin typeface="Aptos" panose="020B0004020202020204" pitchFamily="34" charset="0"/>
            </a:endParaRPr>
          </a:p>
        </p:txBody>
      </p:sp>
      <p:pic>
        <p:nvPicPr>
          <p:cNvPr id="5" name="Picture 4" descr="A logo with a dolphin&#10;&#10;Description automatically generated">
            <a:extLst>
              <a:ext uri="{FF2B5EF4-FFF2-40B4-BE49-F238E27FC236}">
                <a16:creationId xmlns:a16="http://schemas.microsoft.com/office/drawing/2014/main" id="{2B4CBB2F-CA6B-F99B-4C43-FEFF1FA08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693" y="4732164"/>
            <a:ext cx="3168289" cy="15279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098" name="Picture 2">
            <a:extLst>
              <a:ext uri="{FF2B5EF4-FFF2-40B4-BE49-F238E27FC236}">
                <a16:creationId xmlns:a16="http://schemas.microsoft.com/office/drawing/2014/main" id="{F1F49928-B045-99F9-3441-8F0635445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910" y="4732164"/>
            <a:ext cx="3168289" cy="152794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73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6090-57A6-71B4-32A3-B8899B60E706}"/>
              </a:ext>
            </a:extLst>
          </p:cNvPr>
          <p:cNvSpPr>
            <a:spLocks noGrp="1"/>
          </p:cNvSpPr>
          <p:nvPr>
            <p:ph type="title"/>
          </p:nvPr>
        </p:nvSpPr>
        <p:spPr>
          <a:xfrm>
            <a:off x="838200" y="365126"/>
            <a:ext cx="10515600" cy="825500"/>
          </a:xfrm>
        </p:spPr>
        <p:txBody>
          <a:bodyPr>
            <a:normAutofit/>
          </a:bodyPr>
          <a:lstStyle/>
          <a:p>
            <a:pPr algn="ctr"/>
            <a:r>
              <a:rPr lang="en-IN" sz="4400" b="1" dirty="0">
                <a:solidFill>
                  <a:schemeClr val="tx1">
                    <a:lumMod val="75000"/>
                  </a:schemeClr>
                </a:solidFill>
                <a:latin typeface="Aptos" panose="020B0004020202020204" pitchFamily="34" charset="0"/>
              </a:rPr>
              <a:t>Dataset Overview</a:t>
            </a:r>
          </a:p>
        </p:txBody>
      </p:sp>
      <p:pic>
        <p:nvPicPr>
          <p:cNvPr id="9" name="Content Placeholder 8" descr="A screenshot of a computer&#10;&#10;Description automatically generated">
            <a:extLst>
              <a:ext uri="{FF2B5EF4-FFF2-40B4-BE49-F238E27FC236}">
                <a16:creationId xmlns:a16="http://schemas.microsoft.com/office/drawing/2014/main" id="{7754FBD2-F5B9-BCC3-C240-1C52036D18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576" t="38304" r="31776" b="30098"/>
          <a:stretch/>
        </p:blipFill>
        <p:spPr>
          <a:xfrm>
            <a:off x="3068832" y="1394055"/>
            <a:ext cx="6221240" cy="3511549"/>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descr="A screenshot of a computer&#10;&#10;Description automatically generated">
            <a:extLst>
              <a:ext uri="{FF2B5EF4-FFF2-40B4-BE49-F238E27FC236}">
                <a16:creationId xmlns:a16="http://schemas.microsoft.com/office/drawing/2014/main" id="{4AEB6DAA-3649-B2CC-AF9B-EBE2A94FA788}"/>
              </a:ext>
            </a:extLst>
          </p:cNvPr>
          <p:cNvPicPr>
            <a:picLocks noChangeAspect="1"/>
          </p:cNvPicPr>
          <p:nvPr/>
        </p:nvPicPr>
        <p:blipFill rotWithShape="1">
          <a:blip r:embed="rId3">
            <a:extLst>
              <a:ext uri="{28A0092B-C50C-407E-A947-70E740481C1C}">
                <a14:useLocalDpi xmlns:a14="http://schemas.microsoft.com/office/drawing/2010/main" val="0"/>
              </a:ext>
            </a:extLst>
          </a:blip>
          <a:srcRect l="16834" t="45201" r="4958" b="40842"/>
          <a:stretch/>
        </p:blipFill>
        <p:spPr>
          <a:xfrm>
            <a:off x="1625927" y="5316756"/>
            <a:ext cx="9313867" cy="136207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10065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88212" y="2006264"/>
            <a:ext cx="9494748" cy="725117"/>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#Query1 :</a:t>
            </a:r>
          </a:p>
          <a:p>
            <a:pPr defTabSz="777240">
              <a:spcAft>
                <a:spcPts val="600"/>
              </a:spcAft>
            </a:pPr>
            <a:r>
              <a:rPr lang="en-US" sz="2400" dirty="0">
                <a:solidFill>
                  <a:schemeClr val="accent6">
                    <a:lumMod val="60000"/>
                    <a:lumOff val="40000"/>
                  </a:schemeClr>
                </a:solidFill>
                <a:latin typeface="Aptos" panose="020B0004020202020204" pitchFamily="34" charset="0"/>
              </a:rPr>
              <a:t>What is the total number of reservations in the dataset?</a:t>
            </a:r>
            <a:endParaRPr lang="en-IN" sz="2400" dirty="0">
              <a:solidFill>
                <a:schemeClr val="accent6">
                  <a:lumMod val="60000"/>
                  <a:lumOff val="40000"/>
                </a:schemeClr>
              </a:solidFill>
              <a:latin typeface="Aptos" panose="020B00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BCE35B1D-08CB-8180-A806-FB539203E9BA}"/>
              </a:ext>
            </a:extLst>
          </p:cNvPr>
          <p:cNvPicPr>
            <a:picLocks noChangeAspect="1"/>
          </p:cNvPicPr>
          <p:nvPr/>
        </p:nvPicPr>
        <p:blipFill rotWithShape="1">
          <a:blip r:embed="rId2">
            <a:extLst>
              <a:ext uri="{28A0092B-C50C-407E-A947-70E740481C1C}">
                <a14:useLocalDpi xmlns:a14="http://schemas.microsoft.com/office/drawing/2010/main" val="0"/>
              </a:ext>
            </a:extLst>
          </a:blip>
          <a:srcRect l="20417" t="26285" r="49266" b="65446"/>
          <a:stretch/>
        </p:blipFill>
        <p:spPr>
          <a:xfrm>
            <a:off x="1599973" y="3112906"/>
            <a:ext cx="3622267" cy="654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screenshot of a computer&#10;&#10;Description automatically generated">
            <a:extLst>
              <a:ext uri="{FF2B5EF4-FFF2-40B4-BE49-F238E27FC236}">
                <a16:creationId xmlns:a16="http://schemas.microsoft.com/office/drawing/2014/main" id="{D6C3BE3E-6CB8-55AA-31F7-DC7D8E7F77B2}"/>
              </a:ext>
            </a:extLst>
          </p:cNvPr>
          <p:cNvPicPr>
            <a:picLocks noChangeAspect="1"/>
          </p:cNvPicPr>
          <p:nvPr/>
        </p:nvPicPr>
        <p:blipFill rotWithShape="1">
          <a:blip r:embed="rId2">
            <a:extLst>
              <a:ext uri="{28A0092B-C50C-407E-A947-70E740481C1C}">
                <a14:useLocalDpi xmlns:a14="http://schemas.microsoft.com/office/drawing/2010/main" val="0"/>
              </a:ext>
            </a:extLst>
          </a:blip>
          <a:srcRect l="17166" t="52334" r="69750" b="39470"/>
          <a:stretch/>
        </p:blipFill>
        <p:spPr>
          <a:xfrm>
            <a:off x="1599973" y="4136828"/>
            <a:ext cx="1595120" cy="5620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878A69F2-AA6E-DCAE-3350-00562DCC3E2D}"/>
              </a:ext>
            </a:extLst>
          </p:cNvPr>
          <p:cNvSpPr txBox="1"/>
          <p:nvPr/>
        </p:nvSpPr>
        <p:spPr>
          <a:xfrm>
            <a:off x="1599973" y="5068319"/>
            <a:ext cx="4795520" cy="646331"/>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There are 700 reservations in the dataset.</a:t>
            </a:r>
          </a:p>
        </p:txBody>
      </p:sp>
    </p:spTree>
    <p:extLst>
      <p:ext uri="{BB962C8B-B14F-4D97-AF65-F5344CB8AC3E}">
        <p14:creationId xmlns:p14="http://schemas.microsoft.com/office/powerpoint/2010/main" val="2218927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37412" y="2008244"/>
            <a:ext cx="9494748" cy="110317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#Query2 :</a:t>
            </a:r>
          </a:p>
          <a:p>
            <a:pPr defTabSz="777240">
              <a:spcAft>
                <a:spcPts val="600"/>
              </a:spcAft>
            </a:pPr>
            <a:r>
              <a:rPr lang="en-US" sz="2400" dirty="0">
                <a:solidFill>
                  <a:schemeClr val="accent6">
                    <a:lumMod val="60000"/>
                    <a:lumOff val="40000"/>
                  </a:schemeClr>
                </a:solidFill>
                <a:latin typeface="Aptos" panose="020B0004020202020204" pitchFamily="34" charset="0"/>
              </a:rPr>
              <a:t> Which meal plan is the most popular among guests?</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99973" y="5168488"/>
            <a:ext cx="4795520" cy="923330"/>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Meal Plan 1 stands out as the most popular choice among guests.</a:t>
            </a:r>
          </a:p>
        </p:txBody>
      </p:sp>
      <p:pic>
        <p:nvPicPr>
          <p:cNvPr id="3" name="Picture 2" descr="A screenshot of a computer&#10;&#10;Description automatically generated">
            <a:extLst>
              <a:ext uri="{FF2B5EF4-FFF2-40B4-BE49-F238E27FC236}">
                <a16:creationId xmlns:a16="http://schemas.microsoft.com/office/drawing/2014/main" id="{8CE6F901-DE65-2AFE-5F10-F1F3BAFAC190}"/>
              </a:ext>
            </a:extLst>
          </p:cNvPr>
          <p:cNvPicPr>
            <a:picLocks noChangeAspect="1"/>
          </p:cNvPicPr>
          <p:nvPr/>
        </p:nvPicPr>
        <p:blipFill rotWithShape="1">
          <a:blip r:embed="rId2">
            <a:extLst>
              <a:ext uri="{28A0092B-C50C-407E-A947-70E740481C1C}">
                <a14:useLocalDpi xmlns:a14="http://schemas.microsoft.com/office/drawing/2010/main" val="0"/>
              </a:ext>
            </a:extLst>
          </a:blip>
          <a:srcRect l="20416" t="29080" r="29000" b="57630"/>
          <a:stretch/>
        </p:blipFill>
        <p:spPr>
          <a:xfrm>
            <a:off x="1599973" y="2973308"/>
            <a:ext cx="6167120" cy="911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3CCE3200-14CF-21C9-6239-CF28DEC78C6D}"/>
              </a:ext>
            </a:extLst>
          </p:cNvPr>
          <p:cNvPicPr>
            <a:picLocks noChangeAspect="1"/>
          </p:cNvPicPr>
          <p:nvPr/>
        </p:nvPicPr>
        <p:blipFill rotWithShape="1">
          <a:blip r:embed="rId2">
            <a:extLst>
              <a:ext uri="{28A0092B-C50C-407E-A947-70E740481C1C}">
                <a14:useLocalDpi xmlns:a14="http://schemas.microsoft.com/office/drawing/2010/main" val="0"/>
              </a:ext>
            </a:extLst>
          </a:blip>
          <a:srcRect l="16583" t="51587" r="62083" b="38989"/>
          <a:stretch/>
        </p:blipFill>
        <p:spPr>
          <a:xfrm>
            <a:off x="1599973" y="4203424"/>
            <a:ext cx="2600960" cy="6463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54532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37412" y="1988454"/>
            <a:ext cx="9494748" cy="110317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#Query3:</a:t>
            </a:r>
          </a:p>
          <a:p>
            <a:pPr defTabSz="777240">
              <a:spcAft>
                <a:spcPts val="600"/>
              </a:spcAft>
            </a:pPr>
            <a:r>
              <a:rPr lang="en-US" sz="2400" dirty="0">
                <a:solidFill>
                  <a:schemeClr val="accent6">
                    <a:lumMod val="60000"/>
                    <a:lumOff val="40000"/>
                  </a:schemeClr>
                </a:solidFill>
                <a:latin typeface="Aptos" panose="020B0004020202020204" pitchFamily="34" charset="0"/>
              </a:rPr>
              <a:t>What is the average price per room for reservations involving children?</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99973" y="5000124"/>
            <a:ext cx="4087763" cy="923330"/>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Reservations involving children have an average room price of 144.6.</a:t>
            </a:r>
          </a:p>
        </p:txBody>
      </p:sp>
      <p:pic>
        <p:nvPicPr>
          <p:cNvPr id="5" name="Picture 4" descr="A screenshot of a computer&#10;&#10;Description automatically generated">
            <a:extLst>
              <a:ext uri="{FF2B5EF4-FFF2-40B4-BE49-F238E27FC236}">
                <a16:creationId xmlns:a16="http://schemas.microsoft.com/office/drawing/2014/main" id="{65E5F77D-0088-5004-939E-6E523163F1BC}"/>
              </a:ext>
            </a:extLst>
          </p:cNvPr>
          <p:cNvPicPr>
            <a:picLocks noChangeAspect="1"/>
          </p:cNvPicPr>
          <p:nvPr/>
        </p:nvPicPr>
        <p:blipFill rotWithShape="1">
          <a:blip r:embed="rId2">
            <a:extLst>
              <a:ext uri="{28A0092B-C50C-407E-A947-70E740481C1C}">
                <a14:useLocalDpi xmlns:a14="http://schemas.microsoft.com/office/drawing/2010/main" val="0"/>
              </a:ext>
            </a:extLst>
          </a:blip>
          <a:srcRect l="20250" t="23407" r="30916" b="67121"/>
          <a:stretch/>
        </p:blipFill>
        <p:spPr>
          <a:xfrm>
            <a:off x="1599973" y="2953518"/>
            <a:ext cx="5953760" cy="649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a:extLst>
              <a:ext uri="{FF2B5EF4-FFF2-40B4-BE49-F238E27FC236}">
                <a16:creationId xmlns:a16="http://schemas.microsoft.com/office/drawing/2014/main" id="{8A6C514B-BDD3-835E-F35F-973C29B95C95}"/>
              </a:ext>
            </a:extLst>
          </p:cNvPr>
          <p:cNvPicPr>
            <a:picLocks noChangeAspect="1"/>
          </p:cNvPicPr>
          <p:nvPr/>
        </p:nvPicPr>
        <p:blipFill rotWithShape="1">
          <a:blip r:embed="rId2">
            <a:extLst>
              <a:ext uri="{28A0092B-C50C-407E-A947-70E740481C1C}">
                <a14:useLocalDpi xmlns:a14="http://schemas.microsoft.com/office/drawing/2010/main" val="0"/>
              </a:ext>
            </a:extLst>
          </a:blip>
          <a:srcRect l="17584" t="51588" r="59750" b="39717"/>
          <a:stretch/>
        </p:blipFill>
        <p:spPr>
          <a:xfrm>
            <a:off x="1599973" y="4003446"/>
            <a:ext cx="2763520" cy="5963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009550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47572" y="1987793"/>
            <a:ext cx="9494748" cy="75272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#Query4:</a:t>
            </a:r>
          </a:p>
          <a:p>
            <a:pPr defTabSz="777240">
              <a:spcAft>
                <a:spcPts val="600"/>
              </a:spcAft>
            </a:pPr>
            <a:r>
              <a:rPr lang="en-US" sz="2400" dirty="0">
                <a:solidFill>
                  <a:schemeClr val="accent6">
                    <a:lumMod val="60000"/>
                    <a:lumOff val="40000"/>
                  </a:schemeClr>
                </a:solidFill>
                <a:latin typeface="Aptos" panose="020B0004020202020204" pitchFamily="34" charset="0"/>
              </a:rPr>
              <a:t>How many reservations were made in each year?</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612068" y="5004026"/>
            <a:ext cx="5963191" cy="1200329"/>
          </a:xfrm>
          <a:prstGeom prst="rect">
            <a:avLst/>
          </a:prstGeom>
          <a:solidFill>
            <a:schemeClr val="accent6">
              <a:lumMod val="60000"/>
              <a:lumOff val="4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p>
          <a:p>
            <a:r>
              <a:rPr lang="en-US" dirty="0">
                <a:solidFill>
                  <a:schemeClr val="bg1"/>
                </a:solidFill>
                <a:latin typeface="Aptos" panose="020B0004020202020204" pitchFamily="34" charset="0"/>
              </a:rPr>
              <a:t>In 2017, there were 123 reservations. Also, in 2018, the reservations experienced a significant increase that clearly indicates the positive growth.</a:t>
            </a:r>
          </a:p>
        </p:txBody>
      </p:sp>
      <p:pic>
        <p:nvPicPr>
          <p:cNvPr id="3" name="Picture 2" descr="A screenshot of a computer&#10;&#10;Description automatically generated">
            <a:extLst>
              <a:ext uri="{FF2B5EF4-FFF2-40B4-BE49-F238E27FC236}">
                <a16:creationId xmlns:a16="http://schemas.microsoft.com/office/drawing/2014/main" id="{8D683CAC-26DB-EFDB-7468-763D1AF6E4DF}"/>
              </a:ext>
            </a:extLst>
          </p:cNvPr>
          <p:cNvPicPr>
            <a:picLocks noChangeAspect="1"/>
          </p:cNvPicPr>
          <p:nvPr/>
        </p:nvPicPr>
        <p:blipFill rotWithShape="1">
          <a:blip r:embed="rId2">
            <a:extLst>
              <a:ext uri="{28A0092B-C50C-407E-A947-70E740481C1C}">
                <a14:useLocalDpi xmlns:a14="http://schemas.microsoft.com/office/drawing/2010/main" val="0"/>
              </a:ext>
            </a:extLst>
          </a:blip>
          <a:srcRect l="19417" t="32091" r="28500" b="56933"/>
          <a:stretch/>
        </p:blipFill>
        <p:spPr>
          <a:xfrm>
            <a:off x="1612068" y="2904358"/>
            <a:ext cx="6350000" cy="752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8D3152F5-D008-6D85-FF0D-B56B14D30126}"/>
              </a:ext>
            </a:extLst>
          </p:cNvPr>
          <p:cNvPicPr>
            <a:picLocks noChangeAspect="1"/>
          </p:cNvPicPr>
          <p:nvPr/>
        </p:nvPicPr>
        <p:blipFill rotWithShape="1">
          <a:blip r:embed="rId2">
            <a:extLst>
              <a:ext uri="{28A0092B-C50C-407E-A947-70E740481C1C}">
                <a14:useLocalDpi xmlns:a14="http://schemas.microsoft.com/office/drawing/2010/main" val="0"/>
              </a:ext>
            </a:extLst>
          </a:blip>
          <a:srcRect l="17000" t="51360" r="67250" b="37664"/>
          <a:stretch/>
        </p:blipFill>
        <p:spPr>
          <a:xfrm>
            <a:off x="1612068" y="3954192"/>
            <a:ext cx="1920240" cy="752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8815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80DA7-CF0D-278E-1AEE-7A8EEA68FD89}"/>
              </a:ext>
            </a:extLst>
          </p:cNvPr>
          <p:cNvSpPr>
            <a:spLocks noGrp="1"/>
          </p:cNvSpPr>
          <p:nvPr>
            <p:ph type="title"/>
          </p:nvPr>
        </p:nvSpPr>
        <p:spPr>
          <a:xfrm>
            <a:off x="838200" y="557188"/>
            <a:ext cx="10515600" cy="1133499"/>
          </a:xfrm>
        </p:spPr>
        <p:txBody>
          <a:bodyPr>
            <a:normAutofit/>
          </a:bodyPr>
          <a:lstStyle/>
          <a:p>
            <a:pPr algn="ctr"/>
            <a:r>
              <a:rPr lang="en-IN" b="1" dirty="0">
                <a:solidFill>
                  <a:schemeClr val="tx1">
                    <a:lumMod val="65000"/>
                  </a:schemeClr>
                </a:solidFill>
              </a:rPr>
              <a:t>Data Analysis Queries</a:t>
            </a:r>
          </a:p>
        </p:txBody>
      </p:sp>
      <p:sp>
        <p:nvSpPr>
          <p:cNvPr id="6" name="Content Placeholder 5">
            <a:extLst>
              <a:ext uri="{FF2B5EF4-FFF2-40B4-BE49-F238E27FC236}">
                <a16:creationId xmlns:a16="http://schemas.microsoft.com/office/drawing/2014/main" id="{83DC704F-F1A3-3D06-F4E0-5781A777033F}"/>
              </a:ext>
            </a:extLst>
          </p:cNvPr>
          <p:cNvSpPr>
            <a:spLocks/>
          </p:cNvSpPr>
          <p:nvPr/>
        </p:nvSpPr>
        <p:spPr>
          <a:xfrm>
            <a:off x="1427252" y="1972548"/>
            <a:ext cx="9494748" cy="752728"/>
          </a:xfrm>
          <a:prstGeom prst="rect">
            <a:avLst/>
          </a:prstGeom>
        </p:spPr>
        <p:txBody>
          <a:bodyPr>
            <a:noAutofit/>
          </a:bodyPr>
          <a:lstStyle/>
          <a:p>
            <a:pPr defTabSz="777240">
              <a:spcAft>
                <a:spcPts val="600"/>
              </a:spcAft>
            </a:pPr>
            <a:r>
              <a:rPr lang="en-US" sz="2400" dirty="0">
                <a:solidFill>
                  <a:schemeClr val="accent6">
                    <a:lumMod val="60000"/>
                    <a:lumOff val="40000"/>
                  </a:schemeClr>
                </a:solidFill>
                <a:latin typeface="Aptos" panose="020B0004020202020204" pitchFamily="34" charset="0"/>
              </a:rPr>
              <a:t>#Query5:</a:t>
            </a:r>
          </a:p>
          <a:p>
            <a:pPr defTabSz="777240">
              <a:spcAft>
                <a:spcPts val="600"/>
              </a:spcAft>
            </a:pPr>
            <a:r>
              <a:rPr lang="en-US" sz="2400" dirty="0">
                <a:solidFill>
                  <a:schemeClr val="accent6">
                    <a:lumMod val="60000"/>
                    <a:lumOff val="40000"/>
                  </a:schemeClr>
                </a:solidFill>
                <a:latin typeface="Aptos" panose="020B0004020202020204" pitchFamily="34" charset="0"/>
              </a:rPr>
              <a:t>What is the most commonly booked room type?</a:t>
            </a:r>
            <a:endParaRPr lang="en-IN" sz="2400" dirty="0">
              <a:solidFill>
                <a:schemeClr val="accent6">
                  <a:lumMod val="60000"/>
                  <a:lumOff val="4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878A69F2-AA6E-DCAE-3350-00562DCC3E2D}"/>
              </a:ext>
            </a:extLst>
          </p:cNvPr>
          <p:cNvSpPr txBox="1"/>
          <p:nvPr/>
        </p:nvSpPr>
        <p:spPr>
          <a:xfrm>
            <a:off x="1599972" y="5129784"/>
            <a:ext cx="5421613" cy="646331"/>
          </a:xfrm>
          <a:prstGeom prst="rect">
            <a:avLst/>
          </a:prstGeom>
          <a:solidFill>
            <a:schemeClr val="tx1">
              <a:lumMod val="50000"/>
            </a:schemeClr>
          </a:solidFill>
          <a:scene3d>
            <a:camera prst="orthographicFront"/>
            <a:lightRig rig="threePt" dir="t"/>
          </a:scene3d>
          <a:sp3d>
            <a:bevelT w="165100" prst="coolSlant"/>
          </a:sp3d>
        </p:spPr>
        <p:txBody>
          <a:bodyPr wrap="square" rtlCol="0">
            <a:spAutoFit/>
          </a:bodyPr>
          <a:lstStyle/>
          <a:p>
            <a:r>
              <a:rPr lang="en-US" b="1" dirty="0">
                <a:solidFill>
                  <a:schemeClr val="bg1"/>
                </a:solidFill>
                <a:latin typeface="Aptos" panose="020B0004020202020204" pitchFamily="34" charset="0"/>
              </a:rPr>
              <a:t>Insights:</a:t>
            </a:r>
            <a:br>
              <a:rPr lang="en-US" dirty="0">
                <a:latin typeface="Aptos" panose="020B0004020202020204" pitchFamily="34" charset="0"/>
              </a:rPr>
            </a:br>
            <a:r>
              <a:rPr lang="en-US" dirty="0">
                <a:latin typeface="Aptos" panose="020B0004020202020204" pitchFamily="34" charset="0"/>
              </a:rPr>
              <a:t>The </a:t>
            </a:r>
            <a:r>
              <a:rPr lang="en-US" b="0" i="0" dirty="0" err="1">
                <a:solidFill>
                  <a:srgbClr val="ECECEC"/>
                </a:solidFill>
                <a:effectLst/>
                <a:latin typeface="Söhne"/>
              </a:rPr>
              <a:t>Room_Type</a:t>
            </a:r>
            <a:r>
              <a:rPr lang="en-US" b="0" i="0" dirty="0">
                <a:solidFill>
                  <a:srgbClr val="ECECEC"/>
                </a:solidFill>
                <a:effectLst/>
                <a:latin typeface="Söhne"/>
              </a:rPr>
              <a:t> 1 Is the guests' top choice for bookings.</a:t>
            </a:r>
            <a:endParaRPr lang="en-US" dirty="0">
              <a:solidFill>
                <a:schemeClr val="bg1"/>
              </a:solidFill>
              <a:latin typeface="Aptos" panose="020B0004020202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F6F98FF9-08CD-2209-3170-11742E3F35BB}"/>
              </a:ext>
            </a:extLst>
          </p:cNvPr>
          <p:cNvPicPr>
            <a:picLocks noChangeAspect="1"/>
          </p:cNvPicPr>
          <p:nvPr/>
        </p:nvPicPr>
        <p:blipFill rotWithShape="1">
          <a:blip r:embed="rId2">
            <a:extLst>
              <a:ext uri="{28A0092B-C50C-407E-A947-70E740481C1C}">
                <a14:useLocalDpi xmlns:a14="http://schemas.microsoft.com/office/drawing/2010/main" val="0"/>
              </a:ext>
            </a:extLst>
          </a:blip>
          <a:srcRect l="20662" t="26666" r="26334" b="60262"/>
          <a:stretch/>
        </p:blipFill>
        <p:spPr>
          <a:xfrm>
            <a:off x="1599972" y="2860575"/>
            <a:ext cx="6462317" cy="896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omputer&#10;&#10;Description automatically generated">
            <a:extLst>
              <a:ext uri="{FF2B5EF4-FFF2-40B4-BE49-F238E27FC236}">
                <a16:creationId xmlns:a16="http://schemas.microsoft.com/office/drawing/2014/main" id="{339B6AA0-F9DB-5D29-52F3-F06E7D9721EC}"/>
              </a:ext>
            </a:extLst>
          </p:cNvPr>
          <p:cNvPicPr>
            <a:picLocks noChangeAspect="1"/>
          </p:cNvPicPr>
          <p:nvPr/>
        </p:nvPicPr>
        <p:blipFill rotWithShape="1">
          <a:blip r:embed="rId2">
            <a:extLst>
              <a:ext uri="{28A0092B-C50C-407E-A947-70E740481C1C}">
                <a14:useLocalDpi xmlns:a14="http://schemas.microsoft.com/office/drawing/2010/main" val="0"/>
              </a:ext>
            </a:extLst>
          </a:blip>
          <a:srcRect l="17500" t="52000" r="60417" b="39024"/>
          <a:stretch/>
        </p:blipFill>
        <p:spPr>
          <a:xfrm>
            <a:off x="1599972" y="4097882"/>
            <a:ext cx="2692400" cy="6155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45059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1350</TotalTime>
  <Words>1321</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Söhne</vt:lpstr>
      <vt:lpstr>Celestial</vt:lpstr>
      <vt:lpstr>PowerPoint Presentation</vt:lpstr>
      <vt:lpstr> Project              Overview</vt:lpstr>
      <vt:lpstr> Objective:</vt:lpstr>
      <vt:lpstr>Dataset Overview</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Data Analysis Queries</vt:lpstr>
      <vt:lpstr>Key Questions </vt:lpstr>
      <vt:lpstr>Overall Insight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Analysis</dc:title>
  <dc:creator>Deepak Saini</dc:creator>
  <cp:lastModifiedBy>Ashish Mishra</cp:lastModifiedBy>
  <cp:revision>17</cp:revision>
  <dcterms:created xsi:type="dcterms:W3CDTF">2024-03-11T07:07:23Z</dcterms:created>
  <dcterms:modified xsi:type="dcterms:W3CDTF">2024-03-29T13:01:33Z</dcterms:modified>
</cp:coreProperties>
</file>